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Default Extension="fntdata" ContentType="application/x-fontdata"/>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handoutMasters/handoutMaster1.xml" ContentType="application/vnd.openxmlformats-officedocument.presentationml.handoutMaster+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Layouts/slideLayout3.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20" r:id="rId1"/>
  </p:sldMasterIdLst>
  <p:notesMasterIdLst>
    <p:notesMasterId r:id="rId41"/>
  </p:notesMasterIdLst>
  <p:handoutMasterIdLst>
    <p:handoutMasterId r:id="rId42"/>
  </p:handoutMasterIdLst>
  <p:sldIdLst>
    <p:sldId id="287" r:id="rId2"/>
    <p:sldId id="295" r:id="rId3"/>
    <p:sldId id="296" r:id="rId4"/>
    <p:sldId id="330" r:id="rId5"/>
    <p:sldId id="297" r:id="rId6"/>
    <p:sldId id="331" r:id="rId7"/>
    <p:sldId id="318" r:id="rId8"/>
    <p:sldId id="298" r:id="rId9"/>
    <p:sldId id="299" r:id="rId10"/>
    <p:sldId id="332" r:id="rId11"/>
    <p:sldId id="300" r:id="rId12"/>
    <p:sldId id="333" r:id="rId13"/>
    <p:sldId id="334" r:id="rId14"/>
    <p:sldId id="301" r:id="rId15"/>
    <p:sldId id="302" r:id="rId16"/>
    <p:sldId id="306" r:id="rId17"/>
    <p:sldId id="307" r:id="rId18"/>
    <p:sldId id="308" r:id="rId19"/>
    <p:sldId id="337" r:id="rId20"/>
    <p:sldId id="309" r:id="rId21"/>
    <p:sldId id="310" r:id="rId22"/>
    <p:sldId id="311" r:id="rId23"/>
    <p:sldId id="312" r:id="rId24"/>
    <p:sldId id="313" r:id="rId25"/>
    <p:sldId id="338" r:id="rId26"/>
    <p:sldId id="315" r:id="rId27"/>
    <p:sldId id="335" r:id="rId28"/>
    <p:sldId id="336" r:id="rId29"/>
    <p:sldId id="319" r:id="rId30"/>
    <p:sldId id="320" r:id="rId31"/>
    <p:sldId id="321" r:id="rId32"/>
    <p:sldId id="322" r:id="rId33"/>
    <p:sldId id="323" r:id="rId34"/>
    <p:sldId id="324" r:id="rId35"/>
    <p:sldId id="325" r:id="rId36"/>
    <p:sldId id="326" r:id="rId37"/>
    <p:sldId id="327" r:id="rId38"/>
    <p:sldId id="329" r:id="rId39"/>
    <p:sldId id="294" r:id="rId40"/>
  </p:sldIdLst>
  <p:sldSz cx="18288000" cy="10287000"/>
  <p:notesSz cx="6858000" cy="9144000"/>
  <p:embeddedFontLst>
    <p:embeddedFont>
      <p:font typeface="Calibri" pitchFamily="34" charset="0"/>
      <p:regular r:id="rId43"/>
      <p:bold r:id="rId44"/>
      <p:italic r:id="rId45"/>
      <p:boldItalic r:id="rId46"/>
    </p:embeddedFont>
    <p:embeddedFont>
      <p:font typeface="Calibri Light" pitchFamily="34" charset="0"/>
      <p:regular r:id="rId47"/>
      <p:italic r:id="rId48"/>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 uri="{2D200454-40CA-4A62-9FC3-DE9A4176ACB9}">
      <p15:notes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98B6601-6173-4334-AC19-E5E932389F95}" v="1352" dt="2024-09-20T20:16:02.947"/>
    <p1510:client id="{BE3BA2F2-4F14-4BBA-8F2B-AF90FCDA26A0}" v="371" dt="2024-09-20T20:17:57.63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34" autoAdjust="0"/>
    <p:restoredTop sz="94624" autoAdjust="0"/>
  </p:normalViewPr>
  <p:slideViewPr>
    <p:cSldViewPr snapToGrid="0">
      <p:cViewPr varScale="1">
        <p:scale>
          <a:sx n="46" d="100"/>
          <a:sy n="46" d="100"/>
        </p:scale>
        <p:origin x="-750" y="-10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notesViewPr>
    <p:cSldViewPr snapToGrid="0">
      <p:cViewPr varScale="1">
        <p:scale>
          <a:sx n="62" d="100"/>
          <a:sy n="62" d="100"/>
        </p:scale>
        <p:origin x="3154" y="62"/>
      </p:cViewPr>
      <p:guideLst/>
    </p:cSldViewPr>
  </p:notes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handoutMaster" Target="handoutMasters/handoutMaster1.xml"/><Relationship Id="rId47" Type="http://schemas.openxmlformats.org/officeDocument/2006/relationships/font" Target="fonts/font5.fntdata"/><Relationship Id="rId50"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3.fntdata"/><Relationship Id="rId53"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2.fntdata"/><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1.fntdata"/><Relationship Id="rId48" Type="http://schemas.openxmlformats.org/officeDocument/2006/relationships/font" Target="fonts/font6.fntdata"/><Relationship Id="rId8" Type="http://schemas.openxmlformats.org/officeDocument/2006/relationships/slide" Target="slides/slide7.xml"/><Relationship Id="rId51"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xmlns="" id="{3FA86EE7-89B6-FEE2-F11A-B1C827A6F2A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076B784-4FB6-471C-91EA-1AAA7047F172}" type="slidenum">
              <a:rPr lang="en-IN" smtClean="0"/>
              <a:pPr/>
              <a:t>‹#›</a:t>
            </a:fld>
            <a:endParaRPr lang="en-IN"/>
          </a:p>
        </p:txBody>
      </p:sp>
      <p:sp>
        <p:nvSpPr>
          <p:cNvPr id="9" name="Header Placeholder 8">
            <a:extLst>
              <a:ext uri="{FF2B5EF4-FFF2-40B4-BE49-F238E27FC236}">
                <a16:creationId xmlns:a16="http://schemas.microsoft.com/office/drawing/2014/main" xmlns="" id="{B6AE105E-16BB-A797-0565-5E95A0F7C51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en-IN" dirty="0" err="1"/>
              <a:t>xvs</a:t>
            </a:r>
            <a:endParaRPr lang="en-IN" dirty="0"/>
          </a:p>
        </p:txBody>
      </p:sp>
      <p:sp>
        <p:nvSpPr>
          <p:cNvPr id="12" name="Date Placeholder 11">
            <a:extLst>
              <a:ext uri="{FF2B5EF4-FFF2-40B4-BE49-F238E27FC236}">
                <a16:creationId xmlns:a16="http://schemas.microsoft.com/office/drawing/2014/main" xmlns="" id="{F4D49AAD-8FE3-8291-6D10-5C0BCFBE0E7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0F12033-2EDF-405D-A660-8698D41E1567}" type="datetime1">
              <a:rPr lang="en-US" smtClean="0"/>
              <a:pPr/>
              <a:t>9/21/2024</a:t>
            </a:fld>
            <a:endParaRPr lang="en-IN"/>
          </a:p>
        </p:txBody>
      </p:sp>
      <p:sp>
        <p:nvSpPr>
          <p:cNvPr id="14" name="Footer Placeholder 13">
            <a:extLst>
              <a:ext uri="{FF2B5EF4-FFF2-40B4-BE49-F238E27FC236}">
                <a16:creationId xmlns:a16="http://schemas.microsoft.com/office/drawing/2014/main" xmlns="" id="{23FBE854-ECCB-3414-A781-B2D310C20DD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en-IN"/>
              <a:t>SAD</a:t>
            </a:r>
          </a:p>
        </p:txBody>
      </p:sp>
    </p:spTree>
    <p:extLst>
      <p:ext uri="{BB962C8B-B14F-4D97-AF65-F5344CB8AC3E}">
        <p14:creationId xmlns:p14="http://schemas.microsoft.com/office/powerpoint/2010/main" xmlns="" val="1"/>
      </p:ext>
    </p:extLst>
  </p:cSld>
  <p:clrMap bg1="lt1" tx1="dk1" bg2="lt2" tx2="dk2" accent1="accent1" accent2="accent2" accent3="accent3" accent4="accent4" accent5="accent5" accent6="accent6" hlink="hlink" folHlink="folHlink"/>
  <p:hf hd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xmlns="" val="2778212981"/>
      </p:ext>
    </p:extLst>
  </p:cSld>
  <p:clrMap bg1="lt1" tx1="dk1" bg2="dk2" tx2="lt2" accent1="accent1" accent2="accent2" accent3="accent3" accent4="accent4" accent5="accent5" accent6="accent6" hlink="hlink" folHlink="folHlink"/>
  <p:hf hdr="0"/>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I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IN"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4763" y="9601200"/>
            <a:ext cx="18283238" cy="685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23" y="9501474"/>
            <a:ext cx="18283238" cy="960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645920" y="1138428"/>
            <a:ext cx="15087600" cy="5349240"/>
          </a:xfrm>
        </p:spPr>
        <p:txBody>
          <a:bodyPr anchor="b">
            <a:normAutofit/>
          </a:bodyPr>
          <a:lstStyle>
            <a:lvl1pPr algn="l">
              <a:lnSpc>
                <a:spcPct val="85000"/>
              </a:lnSpc>
              <a:defRPr sz="12000" spc="-75"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650077" y="6683430"/>
            <a:ext cx="15087600" cy="1714500"/>
          </a:xfrm>
        </p:spPr>
        <p:txBody>
          <a:bodyPr lIns="91440" rIns="91440">
            <a:normAutofit/>
          </a:bodyPr>
          <a:lstStyle>
            <a:lvl1pPr marL="0" indent="0" algn="l">
              <a:buNone/>
              <a:defRPr sz="3600" cap="all" spc="300" baseline="0">
                <a:solidFill>
                  <a:schemeClr val="tx2"/>
                </a:solidFill>
                <a:latin typeface="+mj-lt"/>
              </a:defRPr>
            </a:lvl1pPr>
            <a:lvl2pPr marL="685800" indent="0" algn="ctr">
              <a:buNone/>
              <a:defRPr sz="3600"/>
            </a:lvl2pPr>
            <a:lvl3pPr marL="1371600" indent="0" algn="ctr">
              <a:buNone/>
              <a:defRPr sz="3600"/>
            </a:lvl3pPr>
            <a:lvl4pPr marL="2057400" indent="0" algn="ctr">
              <a:buNone/>
              <a:defRPr sz="3000"/>
            </a:lvl4pPr>
            <a:lvl5pPr marL="2743200" indent="0" algn="ctr">
              <a:buNone/>
              <a:defRPr sz="3000"/>
            </a:lvl5pPr>
            <a:lvl6pPr marL="3429000" indent="0" algn="ctr">
              <a:buNone/>
              <a:defRPr sz="3000"/>
            </a:lvl6pPr>
            <a:lvl7pPr marL="4114800" indent="0" algn="ctr">
              <a:buNone/>
              <a:defRPr sz="3000"/>
            </a:lvl7pPr>
            <a:lvl8pPr marL="4800600" indent="0" algn="ctr">
              <a:buNone/>
              <a:defRPr sz="3000"/>
            </a:lvl8pPr>
            <a:lvl9pPr marL="5486400" indent="0" algn="ctr">
              <a:buNone/>
              <a:defRPr sz="3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7C6AEAF-51A6-4EC6-8E85-E010F85B8F18}" type="datetime3">
              <a:rPr lang="en-US" smtClean="0"/>
              <a:pPr/>
              <a:t>21 September 2024</a:t>
            </a:fld>
            <a:endParaRPr lang="en-US"/>
          </a:p>
        </p:txBody>
      </p:sp>
      <p:sp>
        <p:nvSpPr>
          <p:cNvPr id="5" name="Footer Placeholder 4"/>
          <p:cNvSpPr>
            <a:spLocks noGrp="1"/>
          </p:cNvSpPr>
          <p:nvPr>
            <p:ph type="ftr" sz="quarter" idx="11"/>
          </p:nvPr>
        </p:nvSpPr>
        <p:spPr/>
        <p:txBody>
          <a:bodyPr/>
          <a:lstStyle/>
          <a:p>
            <a:r>
              <a:rPr lang="en-IN" dirty="0"/>
              <a:t>DEPARTMENT OF COMPUTER SCIENCE &amp; ENGINEERING   / AI DRIVEN HEALTH MANAGEMENT</a:t>
            </a:r>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a:t>
            </a:fld>
            <a:endParaRPr lang="en-US"/>
          </a:p>
        </p:txBody>
      </p:sp>
      <p:cxnSp>
        <p:nvCxnSpPr>
          <p:cNvPr id="9" name="Straight Connector 8"/>
          <p:cNvCxnSpPr/>
          <p:nvPr/>
        </p:nvCxnSpPr>
        <p:spPr>
          <a:xfrm>
            <a:off x="1811487" y="6515100"/>
            <a:ext cx="1481328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29368803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C244F82-CC53-437D-B67C-F096853536F0}" type="datetime3">
              <a:rPr lang="en-US" smtClean="0"/>
              <a:pPr/>
              <a:t>21 September 2024</a:t>
            </a:fld>
            <a:endParaRPr lang="en-US"/>
          </a:p>
        </p:txBody>
      </p:sp>
      <p:sp>
        <p:nvSpPr>
          <p:cNvPr id="5" name="Footer Placeholder 4"/>
          <p:cNvSpPr>
            <a:spLocks noGrp="1"/>
          </p:cNvSpPr>
          <p:nvPr>
            <p:ph type="ftr" sz="quarter" idx="11"/>
          </p:nvPr>
        </p:nvSpPr>
        <p:spPr/>
        <p:txBody>
          <a:bodyPr/>
          <a:lstStyle/>
          <a:p>
            <a:r>
              <a:rPr lang="en-IN" dirty="0"/>
              <a:t>DEPARTMENT OF COMPUTER SCIENCE &amp; ENGINEERING   / AI DRIVEN HEALTH MANAGEMENT</a:t>
            </a:r>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a:t>
            </a:fld>
            <a:endParaRPr lang="en-US"/>
          </a:p>
        </p:txBody>
      </p:sp>
    </p:spTree>
    <p:extLst>
      <p:ext uri="{BB962C8B-B14F-4D97-AF65-F5344CB8AC3E}">
        <p14:creationId xmlns:p14="http://schemas.microsoft.com/office/powerpoint/2010/main" xmlns="" val="29340503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4763" y="9601200"/>
            <a:ext cx="18283238" cy="685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23" y="9501474"/>
            <a:ext cx="18283238" cy="960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3087350" y="622168"/>
            <a:ext cx="3943350" cy="863613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57300" y="622167"/>
            <a:ext cx="11601450" cy="8636133"/>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FE53FD3-B9A5-4493-9005-C9A28EF45714}" type="datetime3">
              <a:rPr lang="en-US" smtClean="0"/>
              <a:pPr/>
              <a:t>21 September 2024</a:t>
            </a:fld>
            <a:endParaRPr lang="en-US"/>
          </a:p>
        </p:txBody>
      </p:sp>
      <p:sp>
        <p:nvSpPr>
          <p:cNvPr id="5" name="Footer Placeholder 4"/>
          <p:cNvSpPr>
            <a:spLocks noGrp="1"/>
          </p:cNvSpPr>
          <p:nvPr>
            <p:ph type="ftr" sz="quarter" idx="11"/>
          </p:nvPr>
        </p:nvSpPr>
        <p:spPr/>
        <p:txBody>
          <a:bodyPr/>
          <a:lstStyle/>
          <a:p>
            <a:r>
              <a:rPr lang="en-IN" dirty="0"/>
              <a:t>DEPARTMENT OF COMPUTER SCIENCE &amp; ENGINEERING   / AI DRIVEN HEALTH MANAGEMENT</a:t>
            </a:r>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a:t>
            </a:fld>
            <a:endParaRPr lang="en-US"/>
          </a:p>
        </p:txBody>
      </p:sp>
    </p:spTree>
    <p:extLst>
      <p:ext uri="{BB962C8B-B14F-4D97-AF65-F5344CB8AC3E}">
        <p14:creationId xmlns:p14="http://schemas.microsoft.com/office/powerpoint/2010/main" xmlns="" val="17940506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7777CEE-0B1A-4B90-A12A-9E3D2DDCEF34}" type="datetime3">
              <a:rPr lang="en-US" smtClean="0"/>
              <a:pPr/>
              <a:t>21 September 2024</a:t>
            </a:fld>
            <a:endParaRPr lang="en-US"/>
          </a:p>
        </p:txBody>
      </p:sp>
      <p:sp>
        <p:nvSpPr>
          <p:cNvPr id="5" name="Footer Placeholder 4"/>
          <p:cNvSpPr>
            <a:spLocks noGrp="1"/>
          </p:cNvSpPr>
          <p:nvPr>
            <p:ph type="ftr" sz="quarter" idx="11"/>
          </p:nvPr>
        </p:nvSpPr>
        <p:spPr/>
        <p:txBody>
          <a:bodyPr/>
          <a:lstStyle/>
          <a:p>
            <a:r>
              <a:rPr lang="en-IN" dirty="0"/>
              <a:t>DEPARTMENT OF COMPUTER SCIENCE &amp; ENGINEERING   / AI DRIVEN HEALTH MANAGEMENT</a:t>
            </a:r>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a:t>
            </a:fld>
            <a:endParaRPr lang="en-US"/>
          </a:p>
        </p:txBody>
      </p:sp>
    </p:spTree>
    <p:extLst>
      <p:ext uri="{BB962C8B-B14F-4D97-AF65-F5344CB8AC3E}">
        <p14:creationId xmlns:p14="http://schemas.microsoft.com/office/powerpoint/2010/main" xmlns="" val="13376484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4763" y="9601200"/>
            <a:ext cx="18283238" cy="685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23" y="9501474"/>
            <a:ext cx="18283238" cy="960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45920" y="1138428"/>
            <a:ext cx="15087600" cy="5349240"/>
          </a:xfrm>
        </p:spPr>
        <p:txBody>
          <a:bodyPr anchor="b" anchorCtr="0">
            <a:normAutofit/>
          </a:bodyPr>
          <a:lstStyle>
            <a:lvl1pPr>
              <a:lnSpc>
                <a:spcPct val="85000"/>
              </a:lnSpc>
              <a:defRPr sz="12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645920" y="6679692"/>
            <a:ext cx="15087600" cy="1714500"/>
          </a:xfrm>
        </p:spPr>
        <p:txBody>
          <a:bodyPr lIns="91440" rIns="91440" anchor="t" anchorCtr="0">
            <a:normAutofit/>
          </a:bodyPr>
          <a:lstStyle>
            <a:lvl1pPr marL="0" indent="0">
              <a:buNone/>
              <a:defRPr sz="3600" cap="all" spc="300" baseline="0">
                <a:solidFill>
                  <a:schemeClr val="tx2"/>
                </a:solidFill>
                <a:latin typeface="+mj-lt"/>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3D901D4-DA2B-4368-B7A9-B02B061E277D}" type="datetime3">
              <a:rPr lang="en-US" smtClean="0"/>
              <a:pPr/>
              <a:t>21 September 2024</a:t>
            </a:fld>
            <a:endParaRPr lang="en-US"/>
          </a:p>
        </p:txBody>
      </p:sp>
      <p:sp>
        <p:nvSpPr>
          <p:cNvPr id="5" name="Footer Placeholder 4"/>
          <p:cNvSpPr>
            <a:spLocks noGrp="1"/>
          </p:cNvSpPr>
          <p:nvPr>
            <p:ph type="ftr" sz="quarter" idx="11"/>
          </p:nvPr>
        </p:nvSpPr>
        <p:spPr/>
        <p:txBody>
          <a:bodyPr/>
          <a:lstStyle/>
          <a:p>
            <a:r>
              <a:rPr lang="en-IN" dirty="0"/>
              <a:t>DEPARTMENT OF COMPUTER SCIENCE &amp; ENGINEERING   / AI DRIVEN HEALTH MANAGEMENT</a:t>
            </a:r>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a:t>
            </a:fld>
            <a:endParaRPr lang="en-US"/>
          </a:p>
        </p:txBody>
      </p:sp>
      <p:cxnSp>
        <p:nvCxnSpPr>
          <p:cNvPr id="9" name="Straight Connector 8"/>
          <p:cNvCxnSpPr/>
          <p:nvPr/>
        </p:nvCxnSpPr>
        <p:spPr>
          <a:xfrm>
            <a:off x="1811487" y="6515100"/>
            <a:ext cx="1481328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4069692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645920" y="429905"/>
            <a:ext cx="15087600" cy="217613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645919" y="2768601"/>
            <a:ext cx="7406640" cy="60350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9326880" y="2768603"/>
            <a:ext cx="7406640" cy="60350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B80C961-02A6-4861-93C0-86FE54362595}" type="datetime3">
              <a:rPr lang="en-US" smtClean="0"/>
              <a:pPr/>
              <a:t>21 September 2024</a:t>
            </a:fld>
            <a:endParaRPr lang="en-US"/>
          </a:p>
        </p:txBody>
      </p:sp>
      <p:sp>
        <p:nvSpPr>
          <p:cNvPr id="6" name="Footer Placeholder 5"/>
          <p:cNvSpPr>
            <a:spLocks noGrp="1"/>
          </p:cNvSpPr>
          <p:nvPr>
            <p:ph type="ftr" sz="quarter" idx="11"/>
          </p:nvPr>
        </p:nvSpPr>
        <p:spPr/>
        <p:txBody>
          <a:bodyPr/>
          <a:lstStyle/>
          <a:p>
            <a:r>
              <a:rPr lang="en-IN" dirty="0"/>
              <a:t>DEPARTMENT OF COMPUTER SCIENCE &amp; ENGINEERING   / AI DRIVEN HEALTH MANAGEMENT</a:t>
            </a:r>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a:t>
            </a:fld>
            <a:endParaRPr lang="en-US"/>
          </a:p>
        </p:txBody>
      </p:sp>
    </p:spTree>
    <p:extLst>
      <p:ext uri="{BB962C8B-B14F-4D97-AF65-F5344CB8AC3E}">
        <p14:creationId xmlns:p14="http://schemas.microsoft.com/office/powerpoint/2010/main" xmlns="" val="11725482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645920" y="429905"/>
            <a:ext cx="15087600" cy="2176136"/>
          </a:xfrm>
        </p:spPr>
        <p:txBody>
          <a:bodyPr/>
          <a:lstStyle/>
          <a:p>
            <a:r>
              <a:rPr lang="en-US"/>
              <a:t>Click to edit Master title style</a:t>
            </a:r>
            <a:endParaRPr lang="en-US" dirty="0"/>
          </a:p>
        </p:txBody>
      </p:sp>
      <p:sp>
        <p:nvSpPr>
          <p:cNvPr id="3" name="Text Placeholder 2"/>
          <p:cNvSpPr>
            <a:spLocks noGrp="1"/>
          </p:cNvSpPr>
          <p:nvPr>
            <p:ph type="body" idx="1"/>
          </p:nvPr>
        </p:nvSpPr>
        <p:spPr>
          <a:xfrm>
            <a:off x="1645920" y="2769078"/>
            <a:ext cx="7406640" cy="1104423"/>
          </a:xfrm>
        </p:spPr>
        <p:txBody>
          <a:bodyPr lIns="91440" rIns="91440" anchor="ctr">
            <a:normAutofit/>
          </a:bodyPr>
          <a:lstStyle>
            <a:lvl1pPr marL="0" indent="0">
              <a:buNone/>
              <a:defRPr sz="3000" b="0" cap="all" baseline="0">
                <a:solidFill>
                  <a:schemeClr val="tx2"/>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4" name="Content Placeholder 3"/>
          <p:cNvSpPr>
            <a:spLocks noGrp="1"/>
          </p:cNvSpPr>
          <p:nvPr>
            <p:ph sz="half" idx="2"/>
          </p:nvPr>
        </p:nvSpPr>
        <p:spPr>
          <a:xfrm>
            <a:off x="1645920" y="3873501"/>
            <a:ext cx="7406640" cy="5067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9326880" y="2769078"/>
            <a:ext cx="7406640" cy="1104423"/>
          </a:xfrm>
        </p:spPr>
        <p:txBody>
          <a:bodyPr lIns="91440" rIns="91440" anchor="ctr">
            <a:normAutofit/>
          </a:bodyPr>
          <a:lstStyle>
            <a:lvl1pPr marL="0" indent="0">
              <a:buNone/>
              <a:defRPr sz="3000" b="0" cap="all" baseline="0">
                <a:solidFill>
                  <a:schemeClr val="tx2"/>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6" name="Content Placeholder 5"/>
          <p:cNvSpPr>
            <a:spLocks noGrp="1"/>
          </p:cNvSpPr>
          <p:nvPr>
            <p:ph sz="quarter" idx="4"/>
          </p:nvPr>
        </p:nvSpPr>
        <p:spPr>
          <a:xfrm>
            <a:off x="9326880" y="3873501"/>
            <a:ext cx="7406640" cy="5067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xmlns="" id="{F56071E2-7C69-E08A-1AFE-2E7A0032A58B}"/>
              </a:ext>
            </a:extLst>
          </p:cNvPr>
          <p:cNvSpPr>
            <a:spLocks noGrp="1"/>
          </p:cNvSpPr>
          <p:nvPr>
            <p:ph type="dt" sz="half" idx="10"/>
          </p:nvPr>
        </p:nvSpPr>
        <p:spPr/>
        <p:txBody>
          <a:bodyPr/>
          <a:lstStyle/>
          <a:p>
            <a:fld id="{2CE7B8D6-1D54-4C97-A691-3FF00F8E9751}" type="datetime3">
              <a:rPr lang="en-US" smtClean="0"/>
              <a:pPr/>
              <a:t>21 September 2024</a:t>
            </a:fld>
            <a:endParaRPr lang="en-US"/>
          </a:p>
        </p:txBody>
      </p:sp>
      <p:sp>
        <p:nvSpPr>
          <p:cNvPr id="11" name="Footer Placeholder 10">
            <a:extLst>
              <a:ext uri="{FF2B5EF4-FFF2-40B4-BE49-F238E27FC236}">
                <a16:creationId xmlns:a16="http://schemas.microsoft.com/office/drawing/2014/main" xmlns="" id="{B66C106E-F7C0-F15E-EEAE-7574BABE5A8F}"/>
              </a:ext>
            </a:extLst>
          </p:cNvPr>
          <p:cNvSpPr>
            <a:spLocks noGrp="1"/>
          </p:cNvSpPr>
          <p:nvPr>
            <p:ph type="ftr" sz="quarter" idx="11"/>
          </p:nvPr>
        </p:nvSpPr>
        <p:spPr/>
        <p:txBody>
          <a:bodyPr/>
          <a:lstStyle/>
          <a:p>
            <a:r>
              <a:rPr lang="en-IN" dirty="0"/>
              <a:t>DEPARTMENT OF COMPUTER SCIENCE &amp; ENGINEERING   / AI DRIVEN HEALTH MANAGEMENT</a:t>
            </a:r>
          </a:p>
        </p:txBody>
      </p:sp>
      <p:sp>
        <p:nvSpPr>
          <p:cNvPr id="12" name="Slide Number Placeholder 11">
            <a:extLst>
              <a:ext uri="{FF2B5EF4-FFF2-40B4-BE49-F238E27FC236}">
                <a16:creationId xmlns:a16="http://schemas.microsoft.com/office/drawing/2014/main" xmlns="" id="{8A0CD58A-C169-060C-DAE9-BEFB15E63BE6}"/>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a:t>
            </a:fld>
            <a:endParaRPr lang="en-US"/>
          </a:p>
        </p:txBody>
      </p:sp>
    </p:spTree>
    <p:extLst>
      <p:ext uri="{BB962C8B-B14F-4D97-AF65-F5344CB8AC3E}">
        <p14:creationId xmlns:p14="http://schemas.microsoft.com/office/powerpoint/2010/main" xmlns="" val="14673175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3BA6D59-6353-496E-BB20-1BD27417961F}" type="datetime3">
              <a:rPr lang="en-US" smtClean="0"/>
              <a:pPr/>
              <a:t>21 September 2024</a:t>
            </a:fld>
            <a:endParaRPr lang="en-US"/>
          </a:p>
        </p:txBody>
      </p:sp>
      <p:sp>
        <p:nvSpPr>
          <p:cNvPr id="4" name="Footer Placeholder 3"/>
          <p:cNvSpPr>
            <a:spLocks noGrp="1"/>
          </p:cNvSpPr>
          <p:nvPr>
            <p:ph type="ftr" sz="quarter" idx="11"/>
          </p:nvPr>
        </p:nvSpPr>
        <p:spPr/>
        <p:txBody>
          <a:bodyPr/>
          <a:lstStyle/>
          <a:p>
            <a:r>
              <a:rPr lang="en-IN" dirty="0"/>
              <a:t>DEPARTMENT OF COMPUTER SCIENCE &amp; ENGINEERING   / AI DRIVEN HEALTH MANAGEMENT</a:t>
            </a:r>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a:t>
            </a:fld>
            <a:endParaRPr lang="en-US"/>
          </a:p>
        </p:txBody>
      </p:sp>
    </p:spTree>
    <p:extLst>
      <p:ext uri="{BB962C8B-B14F-4D97-AF65-F5344CB8AC3E}">
        <p14:creationId xmlns:p14="http://schemas.microsoft.com/office/powerpoint/2010/main" xmlns="" val="10741795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5" name="Rectangle 4"/>
          <p:cNvSpPr/>
          <p:nvPr/>
        </p:nvSpPr>
        <p:spPr>
          <a:xfrm>
            <a:off x="4763" y="9601200"/>
            <a:ext cx="18283238" cy="685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23" y="9501474"/>
            <a:ext cx="18283238" cy="960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xmlns="" id="{F6CA7D8D-414D-3E98-2A4E-41E1C7826D6F}"/>
              </a:ext>
            </a:extLst>
          </p:cNvPr>
          <p:cNvSpPr>
            <a:spLocks noGrp="1"/>
          </p:cNvSpPr>
          <p:nvPr>
            <p:ph type="dt" sz="half" idx="10"/>
          </p:nvPr>
        </p:nvSpPr>
        <p:spPr/>
        <p:txBody>
          <a:bodyPr/>
          <a:lstStyle/>
          <a:p>
            <a:fld id="{CAFE67F3-EB06-4EB6-9D13-913951A832A8}" type="datetime3">
              <a:rPr lang="en-US" smtClean="0"/>
              <a:pPr/>
              <a:t>21 September 2024</a:t>
            </a:fld>
            <a:endParaRPr lang="en-US"/>
          </a:p>
        </p:txBody>
      </p:sp>
      <p:sp>
        <p:nvSpPr>
          <p:cNvPr id="3" name="Footer Placeholder 2">
            <a:extLst>
              <a:ext uri="{FF2B5EF4-FFF2-40B4-BE49-F238E27FC236}">
                <a16:creationId xmlns:a16="http://schemas.microsoft.com/office/drawing/2014/main" xmlns="" id="{16911686-75FC-885E-9B6C-C71102A6083A}"/>
              </a:ext>
            </a:extLst>
          </p:cNvPr>
          <p:cNvSpPr>
            <a:spLocks noGrp="1"/>
          </p:cNvSpPr>
          <p:nvPr>
            <p:ph type="ftr" sz="quarter" idx="11"/>
          </p:nvPr>
        </p:nvSpPr>
        <p:spPr/>
        <p:txBody>
          <a:bodyPr/>
          <a:lstStyle/>
          <a:p>
            <a:r>
              <a:rPr lang="en-IN" dirty="0"/>
              <a:t>DEPARTMENT OF COMPUTER SCIENCE &amp; ENGINEERING   / AI DRIVEN HEALTH MANAGEMENT</a:t>
            </a:r>
          </a:p>
        </p:txBody>
      </p:sp>
      <p:sp>
        <p:nvSpPr>
          <p:cNvPr id="4" name="Slide Number Placeholder 3">
            <a:extLst>
              <a:ext uri="{FF2B5EF4-FFF2-40B4-BE49-F238E27FC236}">
                <a16:creationId xmlns:a16="http://schemas.microsoft.com/office/drawing/2014/main" xmlns="" id="{602F1127-9E64-DE43-F6A4-F7AD9B59A699}"/>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a:t>
            </a:fld>
            <a:endParaRPr lang="en-US"/>
          </a:p>
        </p:txBody>
      </p:sp>
    </p:spTree>
    <p:extLst>
      <p:ext uri="{BB962C8B-B14F-4D97-AF65-F5344CB8AC3E}">
        <p14:creationId xmlns:p14="http://schemas.microsoft.com/office/powerpoint/2010/main" xmlns="" val="9360660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25" y="0"/>
            <a:ext cx="6076187" cy="10287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6060107" y="0"/>
            <a:ext cx="96012" cy="10287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5800" y="891538"/>
            <a:ext cx="4800600" cy="3429000"/>
          </a:xfrm>
        </p:spPr>
        <p:txBody>
          <a:bodyPr anchor="b">
            <a:normAutofit/>
          </a:bodyPr>
          <a:lstStyle>
            <a:lvl1pPr>
              <a:defRPr sz="54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7200900" y="1097280"/>
            <a:ext cx="9738360" cy="78867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4389120"/>
            <a:ext cx="4800600" cy="5068686"/>
          </a:xfrm>
        </p:spPr>
        <p:txBody>
          <a:bodyPr lIns="91440" rIns="91440">
            <a:normAutofit/>
          </a:bodyPr>
          <a:lstStyle>
            <a:lvl1pPr marL="0" indent="0">
              <a:buNone/>
              <a:defRPr sz="2250">
                <a:solidFill>
                  <a:srgbClr val="FFFFFF"/>
                </a:solidFill>
              </a:defRPr>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5" name="Date Placeholder 4"/>
          <p:cNvSpPr>
            <a:spLocks noGrp="1"/>
          </p:cNvSpPr>
          <p:nvPr>
            <p:ph type="dt" sz="half" idx="10"/>
          </p:nvPr>
        </p:nvSpPr>
        <p:spPr>
          <a:xfrm>
            <a:off x="698268" y="9689678"/>
            <a:ext cx="3927765" cy="547688"/>
          </a:xfrm>
        </p:spPr>
        <p:txBody>
          <a:bodyPr/>
          <a:lstStyle>
            <a:lvl1pPr algn="l">
              <a:defRPr/>
            </a:lvl1pPr>
          </a:lstStyle>
          <a:p>
            <a:fld id="{29164906-1FB7-4E8A-AF4F-9D64DAA3ACC3}" type="datetime3">
              <a:rPr lang="en-US" smtClean="0"/>
              <a:pPr/>
              <a:t>21 September 2024</a:t>
            </a:fld>
            <a:endParaRPr lang="en-US"/>
          </a:p>
        </p:txBody>
      </p:sp>
      <p:sp>
        <p:nvSpPr>
          <p:cNvPr id="6" name="Footer Placeholder 5"/>
          <p:cNvSpPr>
            <a:spLocks noGrp="1"/>
          </p:cNvSpPr>
          <p:nvPr>
            <p:ph type="ftr" sz="quarter" idx="11"/>
          </p:nvPr>
        </p:nvSpPr>
        <p:spPr>
          <a:xfrm>
            <a:off x="7200900" y="9689678"/>
            <a:ext cx="6972300" cy="547688"/>
          </a:xfrm>
        </p:spPr>
        <p:txBody>
          <a:bodyPr/>
          <a:lstStyle>
            <a:lvl1pPr algn="l">
              <a:defRPr>
                <a:solidFill>
                  <a:schemeClr val="tx2"/>
                </a:solidFill>
              </a:defRPr>
            </a:lvl1pPr>
          </a:lstStyle>
          <a:p>
            <a:r>
              <a:rPr lang="en-IN" dirty="0"/>
              <a:t>DEPARTMENT OF COMPUTER SCIENCE &amp; ENGINEERING   / AI DRIVEN HEALTH MANAGEMENT</a:t>
            </a:r>
          </a:p>
        </p:txBody>
      </p:sp>
      <p:sp>
        <p:nvSpPr>
          <p:cNvPr id="7" name="Slide Number Placeholder 6"/>
          <p:cNvSpPr>
            <a:spLocks noGrp="1"/>
          </p:cNvSpPr>
          <p:nvPr>
            <p:ph type="sldNum" sz="quarter" idx="12"/>
          </p:nvPr>
        </p:nvSpPr>
        <p:spPr/>
        <p:txBody>
          <a:bodyPr/>
          <a:lstStyle>
            <a:lvl1pPr>
              <a:defRPr>
                <a:solidFill>
                  <a:schemeClr val="tx2"/>
                </a:solidFill>
              </a:defRPr>
            </a:lvl1p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a:t>
            </a:fld>
            <a:endParaRPr lang="en-US"/>
          </a:p>
        </p:txBody>
      </p:sp>
    </p:spTree>
    <p:extLst>
      <p:ext uri="{BB962C8B-B14F-4D97-AF65-F5344CB8AC3E}">
        <p14:creationId xmlns:p14="http://schemas.microsoft.com/office/powerpoint/2010/main" xmlns="" val="38491280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1" y="7429500"/>
            <a:ext cx="18283238" cy="2857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23" y="7372614"/>
            <a:ext cx="18283238" cy="960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45920" y="7612380"/>
            <a:ext cx="15169896" cy="1234440"/>
          </a:xfrm>
        </p:spPr>
        <p:txBody>
          <a:bodyPr lIns="91440" tIns="0" rIns="91440" bIns="0" anchor="b">
            <a:noAutofit/>
          </a:bodyPr>
          <a:lstStyle>
            <a:lvl1pPr>
              <a:defRPr sz="54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23" y="0"/>
            <a:ext cx="18287978" cy="7372614"/>
          </a:xfrm>
          <a:blipFill>
            <a:blip r:embed="rId2"/>
            <a:stretch>
              <a:fillRect/>
            </a:stretch>
          </a:blipFill>
        </p:spPr>
        <p:txBody>
          <a:bodyPr lIns="457200" tIns="457200" anchor="t"/>
          <a:lstStyle>
            <a:lvl1pPr marL="0" indent="0">
              <a:buNone/>
              <a:defRPr sz="4800">
                <a:solidFill>
                  <a:schemeClr val="bg1"/>
                </a:solidFill>
              </a:defRPr>
            </a:lvl1pPr>
            <a:lvl2pPr marL="685800" indent="0">
              <a:buNone/>
              <a:defRPr sz="4200"/>
            </a:lvl2pPr>
            <a:lvl3pPr marL="1371600" indent="0">
              <a:buNone/>
              <a:defRPr sz="3600"/>
            </a:lvl3pPr>
            <a:lvl4pPr marL="2057400" indent="0">
              <a:buNone/>
              <a:defRPr sz="3000"/>
            </a:lvl4pPr>
            <a:lvl5pPr marL="2743200" indent="0">
              <a:buNone/>
              <a:defRPr sz="3000"/>
            </a:lvl5pPr>
            <a:lvl6pPr marL="3429000" indent="0">
              <a:buNone/>
              <a:defRPr sz="3000"/>
            </a:lvl6pPr>
            <a:lvl7pPr marL="4114800" indent="0">
              <a:buNone/>
              <a:defRPr sz="3000"/>
            </a:lvl7pPr>
            <a:lvl8pPr marL="4800600" indent="0">
              <a:buNone/>
              <a:defRPr sz="3000"/>
            </a:lvl8pPr>
            <a:lvl9pPr marL="5486400" indent="0">
              <a:buNone/>
              <a:defRPr sz="3000"/>
            </a:lvl9pPr>
          </a:lstStyle>
          <a:p>
            <a:r>
              <a:rPr lang="en-US"/>
              <a:t>Click icon to add picture</a:t>
            </a:r>
            <a:endParaRPr lang="en-US" dirty="0"/>
          </a:p>
        </p:txBody>
      </p:sp>
      <p:sp>
        <p:nvSpPr>
          <p:cNvPr id="4" name="Text Placeholder 3"/>
          <p:cNvSpPr>
            <a:spLocks noGrp="1"/>
          </p:cNvSpPr>
          <p:nvPr>
            <p:ph type="body" sz="half" idx="2"/>
          </p:nvPr>
        </p:nvSpPr>
        <p:spPr>
          <a:xfrm>
            <a:off x="1645920" y="8860535"/>
            <a:ext cx="15169896" cy="891540"/>
          </a:xfrm>
        </p:spPr>
        <p:txBody>
          <a:bodyPr lIns="91440" tIns="0" rIns="91440" bIns="0">
            <a:normAutofit/>
          </a:bodyPr>
          <a:lstStyle>
            <a:lvl1pPr marL="0" indent="0">
              <a:spcBef>
                <a:spcPts val="0"/>
              </a:spcBef>
              <a:spcAft>
                <a:spcPts val="900"/>
              </a:spcAft>
              <a:buNone/>
              <a:defRPr sz="2250">
                <a:solidFill>
                  <a:srgbClr val="FFFFFF"/>
                </a:solidFill>
              </a:defRPr>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5" name="Date Placeholder 4"/>
          <p:cNvSpPr>
            <a:spLocks noGrp="1"/>
          </p:cNvSpPr>
          <p:nvPr>
            <p:ph type="dt" sz="half" idx="10"/>
          </p:nvPr>
        </p:nvSpPr>
        <p:spPr/>
        <p:txBody>
          <a:bodyPr/>
          <a:lstStyle/>
          <a:p>
            <a:fld id="{9FBEE28C-31AB-4913-8B64-BBC6393B9A07}" type="datetime3">
              <a:rPr lang="en-US" smtClean="0"/>
              <a:pPr/>
              <a:t>21 September 2024</a:t>
            </a:fld>
            <a:endParaRPr lang="en-US"/>
          </a:p>
        </p:txBody>
      </p:sp>
      <p:sp>
        <p:nvSpPr>
          <p:cNvPr id="6" name="Footer Placeholder 5"/>
          <p:cNvSpPr>
            <a:spLocks noGrp="1"/>
          </p:cNvSpPr>
          <p:nvPr>
            <p:ph type="ftr" sz="quarter" idx="11"/>
          </p:nvPr>
        </p:nvSpPr>
        <p:spPr/>
        <p:txBody>
          <a:bodyPr/>
          <a:lstStyle/>
          <a:p>
            <a:r>
              <a:rPr lang="en-IN" dirty="0"/>
              <a:t>DEPARTMENT OF COMPUTER SCIENCE &amp; ENGINEERING   / AI DRIVEN HEALTH MANAGEMENT</a:t>
            </a:r>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a:t>
            </a:fld>
            <a:endParaRPr lang="en-US"/>
          </a:p>
        </p:txBody>
      </p:sp>
    </p:spTree>
    <p:extLst>
      <p:ext uri="{BB962C8B-B14F-4D97-AF65-F5344CB8AC3E}">
        <p14:creationId xmlns:p14="http://schemas.microsoft.com/office/powerpoint/2010/main" xmlns="" val="24356468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2" y="9601200"/>
            <a:ext cx="18288000" cy="685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 y="9501474"/>
            <a:ext cx="18288002" cy="9899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645920" y="429905"/>
            <a:ext cx="15087600" cy="2176136"/>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645920" y="2768601"/>
            <a:ext cx="15087600" cy="603504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645921" y="9689678"/>
            <a:ext cx="3708407" cy="547688"/>
          </a:xfrm>
          <a:prstGeom prst="rect">
            <a:avLst/>
          </a:prstGeom>
        </p:spPr>
        <p:txBody>
          <a:bodyPr vert="horz" lIns="91440" tIns="45720" rIns="91440" bIns="45720" rtlCol="0" anchor="ctr"/>
          <a:lstStyle>
            <a:lvl1pPr algn="l">
              <a:defRPr sz="1350">
                <a:solidFill>
                  <a:srgbClr val="FFFFFF"/>
                </a:solidFill>
              </a:defRPr>
            </a:lvl1pPr>
          </a:lstStyle>
          <a:p>
            <a:fld id="{A2788DBE-98A6-417B-AAE0-E466BBF31ACC}" type="datetime3">
              <a:rPr lang="en-US" smtClean="0"/>
              <a:pPr/>
              <a:t>21 September 2024</a:t>
            </a:fld>
            <a:endParaRPr lang="en-US"/>
          </a:p>
        </p:txBody>
      </p:sp>
      <p:sp>
        <p:nvSpPr>
          <p:cNvPr id="5" name="Footer Placeholder 4"/>
          <p:cNvSpPr>
            <a:spLocks noGrp="1"/>
          </p:cNvSpPr>
          <p:nvPr>
            <p:ph type="ftr" sz="quarter" idx="3"/>
          </p:nvPr>
        </p:nvSpPr>
        <p:spPr>
          <a:xfrm>
            <a:off x="5529278" y="9689678"/>
            <a:ext cx="7234206" cy="547688"/>
          </a:xfrm>
          <a:prstGeom prst="rect">
            <a:avLst/>
          </a:prstGeom>
        </p:spPr>
        <p:txBody>
          <a:bodyPr vert="horz" lIns="91440" tIns="45720" rIns="91440" bIns="45720" rtlCol="0" anchor="ctr"/>
          <a:lstStyle>
            <a:lvl1pPr algn="ctr">
              <a:defRPr sz="1350" cap="all" baseline="0">
                <a:solidFill>
                  <a:srgbClr val="FFFFFF"/>
                </a:solidFill>
              </a:defRPr>
            </a:lvl1pPr>
          </a:lstStyle>
          <a:p>
            <a:r>
              <a:rPr lang="en-IN" dirty="0"/>
              <a:t>DEPARTMENT OF COMPUTER SCIENCE &amp; ENGINEERING   / AI DRIVEN HEALTH MANAGEMENT</a:t>
            </a:r>
          </a:p>
        </p:txBody>
      </p:sp>
      <p:sp>
        <p:nvSpPr>
          <p:cNvPr id="6" name="Slide Number Placeholder 5"/>
          <p:cNvSpPr>
            <a:spLocks noGrp="1"/>
          </p:cNvSpPr>
          <p:nvPr>
            <p:ph type="sldNum" sz="quarter" idx="4"/>
          </p:nvPr>
        </p:nvSpPr>
        <p:spPr>
          <a:xfrm>
            <a:off x="14850688" y="9689678"/>
            <a:ext cx="1968038" cy="547688"/>
          </a:xfrm>
          <a:prstGeom prst="rect">
            <a:avLst/>
          </a:prstGeom>
        </p:spPr>
        <p:txBody>
          <a:bodyPr vert="horz" lIns="91440" tIns="45720" rIns="91440" bIns="45720" rtlCol="0" anchor="ctr"/>
          <a:lstStyle>
            <a:lvl1pPr algn="r">
              <a:defRPr sz="1575">
                <a:solidFill>
                  <a:srgbClr val="FFFFFF"/>
                </a:solidFill>
              </a:defRPr>
            </a:lvl1p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a:t>
            </a:fld>
            <a:endParaRPr lang="en-US"/>
          </a:p>
        </p:txBody>
      </p:sp>
      <p:cxnSp>
        <p:nvCxnSpPr>
          <p:cNvPr id="10" name="Straight Connector 9"/>
          <p:cNvCxnSpPr/>
          <p:nvPr/>
        </p:nvCxnSpPr>
        <p:spPr>
          <a:xfrm>
            <a:off x="1790298" y="2606768"/>
            <a:ext cx="149504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3731256717"/>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hf hdr="0"/>
  <p:txStyles>
    <p:titleStyle>
      <a:lvl1pPr algn="l" defTabSz="1371600" rtl="0" eaLnBrk="1" latinLnBrk="0" hangingPunct="1">
        <a:lnSpc>
          <a:spcPct val="85000"/>
        </a:lnSpc>
        <a:spcBef>
          <a:spcPct val="0"/>
        </a:spcBef>
        <a:buNone/>
        <a:defRPr sz="7200" kern="1200" spc="-75" baseline="0">
          <a:solidFill>
            <a:schemeClr val="tx1">
              <a:lumMod val="75000"/>
              <a:lumOff val="25000"/>
            </a:schemeClr>
          </a:solidFill>
          <a:latin typeface="+mj-lt"/>
          <a:ea typeface="+mj-ea"/>
          <a:cs typeface="+mj-cs"/>
        </a:defRPr>
      </a:lvl1pPr>
    </p:titleStyle>
    <p:bodyStyle>
      <a:lvl1pPr marL="137160" indent="-137160" algn="l" defTabSz="1371600" rtl="0" eaLnBrk="1" latinLnBrk="0" hangingPunct="1">
        <a:lnSpc>
          <a:spcPct val="90000"/>
        </a:lnSpc>
        <a:spcBef>
          <a:spcPts val="1800"/>
        </a:spcBef>
        <a:spcAft>
          <a:spcPts val="300"/>
        </a:spcAft>
        <a:buClr>
          <a:schemeClr val="accent1"/>
        </a:buClr>
        <a:buSzPct val="100000"/>
        <a:buFont typeface="Calibri" panose="020F0502020204030204" pitchFamily="34" charset="0"/>
        <a:buChar char=" "/>
        <a:defRPr sz="3000" kern="1200">
          <a:solidFill>
            <a:schemeClr val="tx1">
              <a:lumMod val="75000"/>
              <a:lumOff val="25000"/>
            </a:schemeClr>
          </a:solidFill>
          <a:latin typeface="+mn-lt"/>
          <a:ea typeface="+mn-ea"/>
          <a:cs typeface="+mn-cs"/>
        </a:defRPr>
      </a:lvl1pPr>
      <a:lvl2pPr marL="576072" indent="-274320" algn="l" defTabSz="1371600" rtl="0" eaLnBrk="1" latinLnBrk="0" hangingPunct="1">
        <a:lnSpc>
          <a:spcPct val="90000"/>
        </a:lnSpc>
        <a:spcBef>
          <a:spcPts val="300"/>
        </a:spcBef>
        <a:spcAft>
          <a:spcPts val="600"/>
        </a:spcAft>
        <a:buClr>
          <a:schemeClr val="accent1"/>
        </a:buClr>
        <a:buFont typeface="Calibri" pitchFamily="34" charset="0"/>
        <a:buChar char="◦"/>
        <a:defRPr sz="2700" kern="1200">
          <a:solidFill>
            <a:schemeClr val="tx1">
              <a:lumMod val="75000"/>
              <a:lumOff val="25000"/>
            </a:schemeClr>
          </a:solidFill>
          <a:latin typeface="+mn-lt"/>
          <a:ea typeface="+mn-ea"/>
          <a:cs typeface="+mn-cs"/>
        </a:defRPr>
      </a:lvl2pPr>
      <a:lvl3pPr marL="850392" indent="-274320" algn="l" defTabSz="1371600" rtl="0" eaLnBrk="1" latinLnBrk="0" hangingPunct="1">
        <a:lnSpc>
          <a:spcPct val="90000"/>
        </a:lnSpc>
        <a:spcBef>
          <a:spcPts val="300"/>
        </a:spcBef>
        <a:spcAft>
          <a:spcPts val="600"/>
        </a:spcAft>
        <a:buClr>
          <a:schemeClr val="accent1"/>
        </a:buClr>
        <a:buFont typeface="Calibri" pitchFamily="34" charset="0"/>
        <a:buChar char="◦"/>
        <a:defRPr sz="2100" kern="1200">
          <a:solidFill>
            <a:schemeClr val="tx1">
              <a:lumMod val="75000"/>
              <a:lumOff val="25000"/>
            </a:schemeClr>
          </a:solidFill>
          <a:latin typeface="+mn-lt"/>
          <a:ea typeface="+mn-ea"/>
          <a:cs typeface="+mn-cs"/>
        </a:defRPr>
      </a:lvl3pPr>
      <a:lvl4pPr marL="1124712" indent="-274320" algn="l" defTabSz="1371600" rtl="0" eaLnBrk="1" latinLnBrk="0" hangingPunct="1">
        <a:lnSpc>
          <a:spcPct val="90000"/>
        </a:lnSpc>
        <a:spcBef>
          <a:spcPts val="300"/>
        </a:spcBef>
        <a:spcAft>
          <a:spcPts val="600"/>
        </a:spcAft>
        <a:buClr>
          <a:schemeClr val="accent1"/>
        </a:buClr>
        <a:buFont typeface="Calibri" pitchFamily="34" charset="0"/>
        <a:buChar char="◦"/>
        <a:defRPr sz="2100" kern="1200">
          <a:solidFill>
            <a:schemeClr val="tx1">
              <a:lumMod val="75000"/>
              <a:lumOff val="25000"/>
            </a:schemeClr>
          </a:solidFill>
          <a:latin typeface="+mn-lt"/>
          <a:ea typeface="+mn-ea"/>
          <a:cs typeface="+mn-cs"/>
        </a:defRPr>
      </a:lvl4pPr>
      <a:lvl5pPr marL="1399032" indent="-274320" algn="l" defTabSz="1371600" rtl="0" eaLnBrk="1" latinLnBrk="0" hangingPunct="1">
        <a:lnSpc>
          <a:spcPct val="90000"/>
        </a:lnSpc>
        <a:spcBef>
          <a:spcPts val="300"/>
        </a:spcBef>
        <a:spcAft>
          <a:spcPts val="600"/>
        </a:spcAft>
        <a:buClr>
          <a:schemeClr val="accent1"/>
        </a:buClr>
        <a:buFont typeface="Calibri" pitchFamily="34" charset="0"/>
        <a:buChar char="◦"/>
        <a:defRPr sz="2100" kern="1200">
          <a:solidFill>
            <a:schemeClr val="tx1">
              <a:lumMod val="75000"/>
              <a:lumOff val="25000"/>
            </a:schemeClr>
          </a:solidFill>
          <a:latin typeface="+mn-lt"/>
          <a:ea typeface="+mn-ea"/>
          <a:cs typeface="+mn-cs"/>
        </a:defRPr>
      </a:lvl5pPr>
      <a:lvl6pPr marL="1650000" indent="-342900" algn="l" defTabSz="1371600" rtl="0" eaLnBrk="1" latinLnBrk="0" hangingPunct="1">
        <a:lnSpc>
          <a:spcPct val="90000"/>
        </a:lnSpc>
        <a:spcBef>
          <a:spcPts val="300"/>
        </a:spcBef>
        <a:spcAft>
          <a:spcPts val="600"/>
        </a:spcAft>
        <a:buClr>
          <a:schemeClr val="accent1"/>
        </a:buClr>
        <a:buFont typeface="Calibri" pitchFamily="34" charset="0"/>
        <a:buChar char="◦"/>
        <a:defRPr sz="2100" kern="1200">
          <a:solidFill>
            <a:schemeClr val="tx1">
              <a:lumMod val="75000"/>
              <a:lumOff val="25000"/>
            </a:schemeClr>
          </a:solidFill>
          <a:latin typeface="+mn-lt"/>
          <a:ea typeface="+mn-ea"/>
          <a:cs typeface="+mn-cs"/>
        </a:defRPr>
      </a:lvl6pPr>
      <a:lvl7pPr marL="1950000" indent="-342900" algn="l" defTabSz="1371600" rtl="0" eaLnBrk="1" latinLnBrk="0" hangingPunct="1">
        <a:lnSpc>
          <a:spcPct val="90000"/>
        </a:lnSpc>
        <a:spcBef>
          <a:spcPts val="300"/>
        </a:spcBef>
        <a:spcAft>
          <a:spcPts val="600"/>
        </a:spcAft>
        <a:buClr>
          <a:schemeClr val="accent1"/>
        </a:buClr>
        <a:buFont typeface="Calibri" pitchFamily="34" charset="0"/>
        <a:buChar char="◦"/>
        <a:defRPr sz="2100" kern="1200">
          <a:solidFill>
            <a:schemeClr val="tx1">
              <a:lumMod val="75000"/>
              <a:lumOff val="25000"/>
            </a:schemeClr>
          </a:solidFill>
          <a:latin typeface="+mn-lt"/>
          <a:ea typeface="+mn-ea"/>
          <a:cs typeface="+mn-cs"/>
        </a:defRPr>
      </a:lvl7pPr>
      <a:lvl8pPr marL="2250000" indent="-342900" algn="l" defTabSz="1371600" rtl="0" eaLnBrk="1" latinLnBrk="0" hangingPunct="1">
        <a:lnSpc>
          <a:spcPct val="90000"/>
        </a:lnSpc>
        <a:spcBef>
          <a:spcPts val="300"/>
        </a:spcBef>
        <a:spcAft>
          <a:spcPts val="600"/>
        </a:spcAft>
        <a:buClr>
          <a:schemeClr val="accent1"/>
        </a:buClr>
        <a:buFont typeface="Calibri" pitchFamily="34" charset="0"/>
        <a:buChar char="◦"/>
        <a:defRPr sz="2100" kern="1200">
          <a:solidFill>
            <a:schemeClr val="tx1">
              <a:lumMod val="75000"/>
              <a:lumOff val="25000"/>
            </a:schemeClr>
          </a:solidFill>
          <a:latin typeface="+mn-lt"/>
          <a:ea typeface="+mn-ea"/>
          <a:cs typeface="+mn-cs"/>
        </a:defRPr>
      </a:lvl8pPr>
      <a:lvl9pPr marL="2550000" indent="-342900" algn="l" defTabSz="1371600" rtl="0" eaLnBrk="1" latinLnBrk="0" hangingPunct="1">
        <a:lnSpc>
          <a:spcPct val="90000"/>
        </a:lnSpc>
        <a:spcBef>
          <a:spcPts val="300"/>
        </a:spcBef>
        <a:spcAft>
          <a:spcPts val="600"/>
        </a:spcAft>
        <a:buClr>
          <a:schemeClr val="accent1"/>
        </a:buClr>
        <a:buFont typeface="Calibri" pitchFamily="34" charset="0"/>
        <a:buChar char="◦"/>
        <a:defRPr sz="2100" kern="1200">
          <a:solidFill>
            <a:schemeClr val="tx1">
              <a:lumMod val="75000"/>
              <a:lumOff val="25000"/>
            </a:schemeClr>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hyperlink" Target="https://scholar.google.com/citations?user=Ujt8s6YAAAAJ&amp;hl=en&amp;oi=sra" TargetMode="External"/><Relationship Id="rId3" Type="http://schemas.openxmlformats.org/officeDocument/2006/relationships/hyperlink" Target="https://scholar.google.com/citations?user=ksWIhPYAAAAJ&amp;hl=en&amp;oi=sra" TargetMode="External"/><Relationship Id="rId7" Type="http://schemas.openxmlformats.org/officeDocument/2006/relationships/hyperlink" Target="https://dl.acm.org/doi/abs/10.1145/3411764.3445101" TargetMode="External"/><Relationship Id="rId2" Type="http://schemas.openxmlformats.org/officeDocument/2006/relationships/hyperlink" Target="https://scholar.google.com/citations?user=uLP0nEwAAAAJ&amp;hl=en&amp;oi=sra" TargetMode="External"/><Relationship Id="rId1" Type="http://schemas.openxmlformats.org/officeDocument/2006/relationships/slideLayout" Target="../slideLayouts/slideLayout7.xml"/><Relationship Id="rId6" Type="http://schemas.openxmlformats.org/officeDocument/2006/relationships/hyperlink" Target="https://scholar.google.com/citations?user=7Mg8JZMAAAAJ&amp;hl=en&amp;oi=sra" TargetMode="External"/><Relationship Id="rId11" Type="http://schemas.openxmlformats.org/officeDocument/2006/relationships/hyperlink" Target="https://www.jmir.org/2021/11/e29386/" TargetMode="External"/><Relationship Id="rId5" Type="http://schemas.openxmlformats.org/officeDocument/2006/relationships/hyperlink" Target="https://scholar.google.com/citations?user=mCz8znkAAAAJ&amp;hl=en&amp;oi=sra" TargetMode="External"/><Relationship Id="rId10" Type="http://schemas.openxmlformats.org/officeDocument/2006/relationships/hyperlink" Target="https://scholar.google.com/citations?user=CvA9jjMAAAAJ&amp;hl=en&amp;oi=sra" TargetMode="External"/><Relationship Id="rId4" Type="http://schemas.openxmlformats.org/officeDocument/2006/relationships/hyperlink" Target="https://scholar.google.com/citations?user=vuRGn_kAAAAJ&amp;hl=en&amp;oi=sra" TargetMode="External"/><Relationship Id="rId9" Type="http://schemas.openxmlformats.org/officeDocument/2006/relationships/hyperlink" Target="https://scholar.google.com/citations?user=tP685zYAAAAJ&amp;hl=en&amp;oi=sra"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scholar.google.com/citations?user=ksWIhPYAAAAJ&amp;hl=en&amp;oi=sra" TargetMode="External"/><Relationship Id="rId2" Type="http://schemas.openxmlformats.org/officeDocument/2006/relationships/hyperlink" Target="https://etda.libraries.psu.edu/catalog/17565yxy340" TargetMode="External"/><Relationship Id="rId1" Type="http://schemas.openxmlformats.org/officeDocument/2006/relationships/slideLayout" Target="../slideLayouts/slideLayout7.xml"/><Relationship Id="rId6" Type="http://schemas.openxmlformats.org/officeDocument/2006/relationships/hyperlink" Target="https://www.ncbi.nlm.nih.gov/pmc/articles/PMC10148318/" TargetMode="External"/><Relationship Id="rId5" Type="http://schemas.openxmlformats.org/officeDocument/2006/relationships/hyperlink" Target="https://scholar.google.com/citations?user=vuRGn_kAAAAJ&amp;hl=en&amp;oi=sra" TargetMode="External"/><Relationship Id="rId4" Type="http://schemas.openxmlformats.org/officeDocument/2006/relationships/hyperlink" Target="https://scholar.google.com/citations?user=J-lruG8AAAAJ&amp;hl=en&amp;oi=sra" TargetMode="External"/></Relationships>
</file>

<file path=ppt/slides/_rels/slide12.xml.rels><?xml version="1.0" encoding="UTF-8" standalone="yes"?>
<Relationships xmlns="http://schemas.openxmlformats.org/package/2006/relationships"><Relationship Id="rId8" Type="http://schemas.openxmlformats.org/officeDocument/2006/relationships/hyperlink" Target="https://ieeexplore.ieee.org/abstract/document/9452902/" TargetMode="External"/><Relationship Id="rId13" Type="http://schemas.openxmlformats.org/officeDocument/2006/relationships/hyperlink" Target="https://ieeexplore.ieee.org/author/37691938100" TargetMode="External"/><Relationship Id="rId3" Type="http://schemas.openxmlformats.org/officeDocument/2006/relationships/hyperlink" Target="https://ieeexplore.ieee.org/author/37088895033" TargetMode="External"/><Relationship Id="rId7" Type="http://schemas.openxmlformats.org/officeDocument/2006/relationships/hyperlink" Target="https://ieeexplore.ieee.org/author/37088892184" TargetMode="External"/><Relationship Id="rId12" Type="http://schemas.openxmlformats.org/officeDocument/2006/relationships/hyperlink" Target="https://ieeexplore.ieee.org/author/247169035772289" TargetMode="External"/><Relationship Id="rId2" Type="http://schemas.openxmlformats.org/officeDocument/2006/relationships/hyperlink" Target="https://ieeexplore.ieee.org/author/37088896173" TargetMode="External"/><Relationship Id="rId1" Type="http://schemas.openxmlformats.org/officeDocument/2006/relationships/slideLayout" Target="../slideLayouts/slideLayout7.xml"/><Relationship Id="rId6" Type="http://schemas.openxmlformats.org/officeDocument/2006/relationships/hyperlink" Target="https://ieeexplore.ieee.org/author/37649963200" TargetMode="External"/><Relationship Id="rId11" Type="http://schemas.openxmlformats.org/officeDocument/2006/relationships/hyperlink" Target="https://ieeexplore.ieee.org/author/777198121953483" TargetMode="External"/><Relationship Id="rId5" Type="http://schemas.openxmlformats.org/officeDocument/2006/relationships/hyperlink" Target="https://ieeexplore.ieee.org/author/37088894765" TargetMode="External"/><Relationship Id="rId10" Type="http://schemas.openxmlformats.org/officeDocument/2006/relationships/hyperlink" Target="https://ieeexplore.ieee.org/author/464544506443647" TargetMode="External"/><Relationship Id="rId4" Type="http://schemas.openxmlformats.org/officeDocument/2006/relationships/hyperlink" Target="https://ieeexplore.ieee.org/author/37088892638" TargetMode="External"/><Relationship Id="rId9" Type="http://schemas.openxmlformats.org/officeDocument/2006/relationships/hyperlink" Target="https://ieeexplore.ieee.org/author/699493484372954" TargetMode="External"/><Relationship Id="rId14" Type="http://schemas.openxmlformats.org/officeDocument/2006/relationships/hyperlink" Target="https://ieeexplore.ieee.org/abstract/document/10359191/"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s://ieeexplore.ieee.org/author/37086821908" TargetMode="External"/><Relationship Id="rId2" Type="http://schemas.openxmlformats.org/officeDocument/2006/relationships/hyperlink" Target="https://ieeexplore.ieee.org/author/37088504563" TargetMode="External"/><Relationship Id="rId1" Type="http://schemas.openxmlformats.org/officeDocument/2006/relationships/slideLayout" Target="../slideLayouts/slideLayout7.xml"/><Relationship Id="rId6" Type="http://schemas.openxmlformats.org/officeDocument/2006/relationships/hyperlink" Target="https://ieeexplore.ieee.org/abstract/document/9197833/" TargetMode="External"/><Relationship Id="rId5" Type="http://schemas.openxmlformats.org/officeDocument/2006/relationships/hyperlink" Target="https://ieeexplore.ieee.org/author/38232415700" TargetMode="External"/><Relationship Id="rId4" Type="http://schemas.openxmlformats.org/officeDocument/2006/relationships/hyperlink" Target="https://ieeexplore.ieee.org/author/37085675006"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1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hyperlink" Target="https://youtu.be/GtyBiNMZtQo?si=FRp8GHjJvK8B-6zn" TargetMode="External"/><Relationship Id="rId2" Type="http://schemas.openxmlformats.org/officeDocument/2006/relationships/hyperlink" Target="https://youtube.com/playlist?list=PLfFghEzKVmjuhQwKhYXvdU94GSU-6Jcjr&amp;si=0aPFas9u3dshjous" TargetMode="External"/><Relationship Id="rId1" Type="http://schemas.openxmlformats.org/officeDocument/2006/relationships/slideLayout" Target="../slideLayouts/slideLayout7.xml"/><Relationship Id="rId4" Type="http://schemas.openxmlformats.org/officeDocument/2006/relationships/hyperlink" Target="https://youtu.be/Lq6ik1WHRtQ?si=M8iVIOQ2SpyucbR7" TargetMode="External"/></Relationships>
</file>

<file path=ppt/slides/_rels/slide38.xml.rels><?xml version="1.0" encoding="UTF-8" standalone="yes"?>
<Relationships xmlns="http://schemas.openxmlformats.org/package/2006/relationships"><Relationship Id="rId8" Type="http://schemas.openxmlformats.org/officeDocument/2006/relationships/hyperlink" Target="https://ieeexplore.ieee.org/xpl/RecentIssue.jsp?punumber=6221020" TargetMode="External"/><Relationship Id="rId3" Type="http://schemas.openxmlformats.org/officeDocument/2006/relationships/hyperlink" Target="https://ieeexplore.ieee.org/xpl/conhome/9741824/proceeding" TargetMode="External"/><Relationship Id="rId7" Type="http://schemas.openxmlformats.org/officeDocument/2006/relationships/hyperlink" Target="https://ieeexplore.ieee.org/author/37088229808" TargetMode="External"/><Relationship Id="rId2" Type="http://schemas.openxmlformats.org/officeDocument/2006/relationships/hyperlink" Target="https://ieeexplore.ieee.org/document/9743016/" TargetMode="External"/><Relationship Id="rId1" Type="http://schemas.openxmlformats.org/officeDocument/2006/relationships/slideLayout" Target="../slideLayouts/slideLayout7.xml"/><Relationship Id="rId6" Type="http://schemas.openxmlformats.org/officeDocument/2006/relationships/hyperlink" Target="https://ieeexplore.ieee.org/author/37085723513" TargetMode="External"/><Relationship Id="rId11" Type="http://schemas.openxmlformats.org/officeDocument/2006/relationships/hyperlink" Target="https://ieeexplore.ieee.org/xpl/conhome/10059457/proceeding" TargetMode="External"/><Relationship Id="rId5" Type="http://schemas.openxmlformats.org/officeDocument/2006/relationships/hyperlink" Target="https://ieeexplore.ieee.org/author/37087469518" TargetMode="External"/><Relationship Id="rId10" Type="http://schemas.openxmlformats.org/officeDocument/2006/relationships/hyperlink" Target="https://ieeexplore.ieee.org/document/10059920/" TargetMode="External"/><Relationship Id="rId4" Type="http://schemas.openxmlformats.org/officeDocument/2006/relationships/hyperlink" Target="https://ieeexplore.ieee.org/document/9447938/" TargetMode="External"/><Relationship Id="rId9" Type="http://schemas.openxmlformats.org/officeDocument/2006/relationships/hyperlink" Target="https://ieeexplore.ieee.org/xpl/conhome/10036188/proceeding"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hyperlink" Target="https://uwspace.uwaterloo.ca/handle/10012/17373" TargetMode="External"/><Relationship Id="rId2" Type="http://schemas.openxmlformats.org/officeDocument/2006/relationships/hyperlink" Target="https://scholar.google.com/citations?user=VTz82pwAAAAJ&amp;hl=en&amp;oi=sra" TargetMode="Externa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3" descr="C:\Users\Sharad\Desktop\download veltech.png"/>
          <p:cNvPicPr>
            <a:picLocks noChangeAspect="1" noChangeArrowheads="1"/>
          </p:cNvPicPr>
          <p:nvPr/>
        </p:nvPicPr>
        <p:blipFill>
          <a:blip r:embed="rId3"/>
          <a:srcRect/>
          <a:stretch>
            <a:fillRect/>
          </a:stretch>
        </p:blipFill>
        <p:spPr bwMode="auto">
          <a:xfrm>
            <a:off x="6826102" y="0"/>
            <a:ext cx="4295554" cy="1438275"/>
          </a:xfrm>
          <a:prstGeom prst="rect">
            <a:avLst/>
          </a:prstGeom>
          <a:noFill/>
        </p:spPr>
      </p:pic>
      <p:sp>
        <p:nvSpPr>
          <p:cNvPr id="22" name="Rectangle 21"/>
          <p:cNvSpPr/>
          <p:nvPr/>
        </p:nvSpPr>
        <p:spPr>
          <a:xfrm>
            <a:off x="602672" y="2009983"/>
            <a:ext cx="17415164" cy="3130281"/>
          </a:xfrm>
          <a:prstGeom prst="rect">
            <a:avLst/>
          </a:prstGeom>
        </p:spPr>
        <p:txBody>
          <a:bodyPr wrap="square" lIns="91440" tIns="45720" rIns="91440" bIns="45720" anchor="t">
            <a:spAutoFit/>
          </a:bodyPr>
          <a:lstStyle/>
          <a:p>
            <a:pPr marL="12065" marR="5080" algn="ctr">
              <a:lnSpc>
                <a:spcPct val="101600"/>
              </a:lnSpc>
              <a:spcBef>
                <a:spcPts val="70"/>
              </a:spcBef>
            </a:pPr>
            <a:r>
              <a:rPr lang="en-IN" sz="2000" b="1" spc="-25">
                <a:latin typeface="Times New Roman"/>
                <a:cs typeface="Times New Roman"/>
              </a:rPr>
              <a:t>DEPARTMENT </a:t>
            </a:r>
            <a:r>
              <a:rPr lang="en-IN" sz="2000" b="1" spc="-5">
                <a:latin typeface="Times New Roman"/>
                <a:cs typeface="Times New Roman"/>
              </a:rPr>
              <a:t>OF COMPUTER SCIENCE</a:t>
            </a:r>
            <a:r>
              <a:rPr lang="en-IN" sz="2000" b="1" spc="-125">
                <a:latin typeface="Times New Roman"/>
                <a:cs typeface="Times New Roman"/>
              </a:rPr>
              <a:t> </a:t>
            </a:r>
            <a:r>
              <a:rPr lang="en-IN" sz="2000" b="1">
                <a:latin typeface="Times New Roman"/>
                <a:cs typeface="Times New Roman"/>
              </a:rPr>
              <a:t>&amp;  </a:t>
            </a:r>
            <a:r>
              <a:rPr lang="en-IN" sz="2000" b="1" spc="-5">
                <a:latin typeface="Times New Roman"/>
                <a:cs typeface="Times New Roman"/>
              </a:rPr>
              <a:t>ENGINEERING </a:t>
            </a:r>
          </a:p>
          <a:p>
            <a:pPr marL="12065" marR="5080" algn="ctr">
              <a:lnSpc>
                <a:spcPct val="101600"/>
              </a:lnSpc>
              <a:spcBef>
                <a:spcPts val="70"/>
              </a:spcBef>
            </a:pPr>
            <a:r>
              <a:rPr lang="en-IN" sz="2000" b="1" spc="-5">
                <a:latin typeface="Times New Roman"/>
                <a:cs typeface="Times New Roman"/>
              </a:rPr>
              <a:t>SCHOOL OF COMPUTING  </a:t>
            </a:r>
          </a:p>
          <a:p>
            <a:pPr marL="12065" marR="5080" algn="ctr">
              <a:lnSpc>
                <a:spcPct val="101600"/>
              </a:lnSpc>
              <a:spcBef>
                <a:spcPts val="70"/>
              </a:spcBef>
            </a:pPr>
            <a:r>
              <a:rPr lang="en-IN" sz="2000" b="1">
                <a:latin typeface="Times New Roman"/>
                <a:cs typeface="Times New Roman"/>
              </a:rPr>
              <a:t>10214CS601 </a:t>
            </a:r>
            <a:r>
              <a:rPr lang="en-IN" sz="2000" b="1" spc="-5">
                <a:latin typeface="Times New Roman"/>
                <a:cs typeface="Times New Roman"/>
              </a:rPr>
              <a:t>MINOR PROJECT -1</a:t>
            </a:r>
          </a:p>
          <a:p>
            <a:pPr marL="12065" marR="5080" algn="ctr">
              <a:lnSpc>
                <a:spcPct val="101600"/>
              </a:lnSpc>
              <a:spcBef>
                <a:spcPts val="70"/>
              </a:spcBef>
            </a:pPr>
            <a:r>
              <a:rPr lang="en-IN" sz="2000" b="1" spc="-5">
                <a:latin typeface="Times New Roman"/>
                <a:cs typeface="Times New Roman"/>
              </a:rPr>
              <a:t>SUMMER SEMESTER(2024-2025)  </a:t>
            </a:r>
          </a:p>
          <a:p>
            <a:pPr marL="12065" marR="5080" algn="ctr">
              <a:lnSpc>
                <a:spcPct val="101600"/>
              </a:lnSpc>
              <a:spcBef>
                <a:spcPts val="70"/>
              </a:spcBef>
            </a:pPr>
            <a:r>
              <a:rPr lang="en-IN" sz="2400" b="1" spc="-5">
                <a:latin typeface="Times New Roman"/>
                <a:cs typeface="Times New Roman"/>
              </a:rPr>
              <a:t>REVIEW-II</a:t>
            </a:r>
            <a:endParaRPr lang="en-IN" sz="2400" b="1">
              <a:latin typeface="Times New Roman"/>
              <a:cs typeface="Times New Roman"/>
            </a:endParaRPr>
          </a:p>
          <a:p>
            <a:pPr marL="758190"/>
            <a:r>
              <a:rPr lang="en-IN" sz="2000" b="1">
                <a:latin typeface="Times New Roman"/>
                <a:cs typeface="Times New Roman"/>
              </a:rPr>
              <a:t>                                                                                                                                      </a:t>
            </a:r>
          </a:p>
          <a:p>
            <a:pPr marL="758190"/>
            <a:endParaRPr lang="en-IN" sz="2000" b="1" dirty="0">
              <a:latin typeface="Times New Roman" pitchFamily="18" charset="0"/>
              <a:cs typeface="Times New Roman" pitchFamily="18" charset="0"/>
            </a:endParaRPr>
          </a:p>
          <a:p>
            <a:pPr marL="758190"/>
            <a:r>
              <a:rPr lang="en-IN" sz="2000" b="1">
                <a:latin typeface="Times New Roman"/>
                <a:cs typeface="Times New Roman"/>
              </a:rPr>
              <a:t>                                                                                                                                                         </a:t>
            </a:r>
          </a:p>
          <a:p>
            <a:pPr marL="758190"/>
            <a:r>
              <a:rPr lang="en-IN" sz="2000" b="1">
                <a:latin typeface="Times New Roman"/>
                <a:cs typeface="Times New Roman"/>
              </a:rPr>
              <a:t>                                                                       </a:t>
            </a:r>
            <a:r>
              <a:rPr lang="en-IN" sz="2800" b="1">
                <a:latin typeface="Times New Roman"/>
                <a:cs typeface="Times New Roman"/>
              </a:rPr>
              <a:t>“AI – DRIVEN HEALTH  MANAGEMENT</a:t>
            </a:r>
            <a:r>
              <a:rPr lang="en-IN" sz="2800" b="1" spc="-5">
                <a:latin typeface="Times New Roman"/>
                <a:cs typeface="Times New Roman"/>
              </a:rPr>
              <a:t>”</a:t>
            </a:r>
            <a:endParaRPr lang="en-IN" sz="2000">
              <a:latin typeface="Times New Roman"/>
              <a:cs typeface="Times New Roman"/>
            </a:endParaRPr>
          </a:p>
        </p:txBody>
      </p:sp>
      <p:sp>
        <p:nvSpPr>
          <p:cNvPr id="29" name="Slide Number Placeholder 3"/>
          <p:cNvSpPr txBox="1">
            <a:spLocks/>
          </p:cNvSpPr>
          <p:nvPr/>
        </p:nvSpPr>
        <p:spPr>
          <a:xfrm>
            <a:off x="15740698" y="275977"/>
            <a:ext cx="2133600" cy="365125"/>
          </a:xfrm>
          <a:prstGeom prst="rect">
            <a:avLst/>
          </a:prstGeom>
          <a:noFill/>
          <a:ln>
            <a:noFill/>
          </a:ln>
        </p:spPr>
        <p:txBody>
          <a:bodyPr spcFirstLastPara="1" wrap="square" lIns="91425" tIns="45700" rIns="91425" bIns="45700"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2000" b="0" i="0" u="none" strike="noStrike" kern="0" cap="none" spc="0" normalizeH="0" baseline="0" noProof="0" dirty="0">
              <a:ln>
                <a:noFill/>
              </a:ln>
              <a:solidFill>
                <a:schemeClr val="tx1"/>
              </a:solidFill>
              <a:effectLst/>
              <a:uLnTx/>
              <a:uFillTx/>
              <a:latin typeface="Times New Roman" pitchFamily="18" charset="0"/>
              <a:ea typeface="Calibri"/>
              <a:cs typeface="Times New Roman" pitchFamily="18" charset="0"/>
              <a:sym typeface="Calibri"/>
            </a:endParaRPr>
          </a:p>
        </p:txBody>
      </p:sp>
      <p:sp>
        <p:nvSpPr>
          <p:cNvPr id="31" name="Rectangle 30"/>
          <p:cNvSpPr/>
          <p:nvPr/>
        </p:nvSpPr>
        <p:spPr>
          <a:xfrm>
            <a:off x="311727" y="7704404"/>
            <a:ext cx="9144000" cy="1015663"/>
          </a:xfrm>
          <a:prstGeom prst="rect">
            <a:avLst/>
          </a:prstGeom>
        </p:spPr>
        <p:txBody>
          <a:bodyPr>
            <a:spAutoFit/>
          </a:bodyPr>
          <a:lstStyle/>
          <a:p>
            <a:r>
              <a:rPr lang="en-IN" sz="2000" dirty="0">
                <a:latin typeface="Times New Roman" pitchFamily="18" charset="0"/>
                <a:cs typeface="Times New Roman" pitchFamily="18" charset="0"/>
              </a:rPr>
              <a:t> C.NAGENDRA          	(VTU22016)(22UECM0043)</a:t>
            </a:r>
          </a:p>
          <a:p>
            <a:r>
              <a:rPr lang="en-IN" sz="2000" dirty="0">
                <a:latin typeface="Times New Roman" pitchFamily="18" charset="0"/>
                <a:cs typeface="Times New Roman" pitchFamily="18" charset="0"/>
              </a:rPr>
              <a:t> B.RAJU                       	(VTU21815)(22UECM0022)</a:t>
            </a:r>
          </a:p>
          <a:p>
            <a:r>
              <a:rPr lang="en-IN" sz="2000" dirty="0">
                <a:latin typeface="Times New Roman" pitchFamily="18" charset="0"/>
                <a:cs typeface="Times New Roman" pitchFamily="18" charset="0"/>
              </a:rPr>
              <a:t> P.DURGA PRASAD  	(VTU21988)(</a:t>
            </a:r>
            <a:r>
              <a:rPr lang="en-IN" sz="2000" dirty="0"/>
              <a:t>22UECM0207)</a:t>
            </a:r>
          </a:p>
        </p:txBody>
      </p:sp>
      <p:sp>
        <p:nvSpPr>
          <p:cNvPr id="32" name="TextBox 31"/>
          <p:cNvSpPr txBox="1"/>
          <p:nvPr/>
        </p:nvSpPr>
        <p:spPr>
          <a:xfrm>
            <a:off x="351841" y="7003473"/>
            <a:ext cx="4344850" cy="400110"/>
          </a:xfrm>
          <a:prstGeom prst="rect">
            <a:avLst/>
          </a:prstGeom>
          <a:noFill/>
        </p:spPr>
        <p:txBody>
          <a:bodyPr wrap="square" rtlCol="0">
            <a:spAutoFit/>
          </a:bodyPr>
          <a:lstStyle/>
          <a:p>
            <a:r>
              <a:rPr lang="en-IN" sz="2000" b="1" dirty="0">
                <a:latin typeface="Times New Roman" pitchFamily="18" charset="0"/>
                <a:cs typeface="Times New Roman" pitchFamily="18" charset="0"/>
              </a:rPr>
              <a:t>PRESENTED BY</a:t>
            </a:r>
          </a:p>
        </p:txBody>
      </p:sp>
      <p:sp>
        <p:nvSpPr>
          <p:cNvPr id="33" name="TextBox 32"/>
          <p:cNvSpPr txBox="1"/>
          <p:nvPr/>
        </p:nvSpPr>
        <p:spPr>
          <a:xfrm>
            <a:off x="12258371" y="6583970"/>
            <a:ext cx="3168503" cy="400110"/>
          </a:xfrm>
          <a:prstGeom prst="rect">
            <a:avLst/>
          </a:prstGeom>
          <a:noFill/>
        </p:spPr>
        <p:txBody>
          <a:bodyPr wrap="square" rtlCol="0">
            <a:spAutoFit/>
          </a:bodyPr>
          <a:lstStyle/>
          <a:p>
            <a:r>
              <a:rPr lang="en-IN" sz="2000" b="1" dirty="0">
                <a:latin typeface="Times New Roman" pitchFamily="18" charset="0"/>
                <a:cs typeface="Times New Roman" pitchFamily="18" charset="0"/>
              </a:rPr>
              <a:t>SUPERVISED BY</a:t>
            </a:r>
          </a:p>
        </p:txBody>
      </p:sp>
      <p:sp>
        <p:nvSpPr>
          <p:cNvPr id="34" name="TextBox 33"/>
          <p:cNvSpPr txBox="1"/>
          <p:nvPr/>
        </p:nvSpPr>
        <p:spPr>
          <a:xfrm>
            <a:off x="11884301" y="7199210"/>
            <a:ext cx="5884154" cy="707886"/>
          </a:xfrm>
          <a:prstGeom prst="rect">
            <a:avLst/>
          </a:prstGeom>
          <a:noFill/>
        </p:spPr>
        <p:txBody>
          <a:bodyPr wrap="square" rtlCol="0">
            <a:spAutoFit/>
          </a:bodyPr>
          <a:lstStyle/>
          <a:p>
            <a:r>
              <a:rPr lang="en-IN" sz="2000" dirty="0"/>
              <a:t>Dr. R.ROSELIN KIRUBA, M.E , PhD</a:t>
            </a:r>
          </a:p>
          <a:p>
            <a:r>
              <a:rPr lang="en-IN" sz="2000" dirty="0"/>
              <a:t>			 Assistant Professor. </a:t>
            </a:r>
          </a:p>
        </p:txBody>
      </p:sp>
      <p:sp>
        <p:nvSpPr>
          <p:cNvPr id="3" name="Slide Number Placeholder 2">
            <a:extLst>
              <a:ext uri="{FF2B5EF4-FFF2-40B4-BE49-F238E27FC236}">
                <a16:creationId xmlns:a16="http://schemas.microsoft.com/office/drawing/2014/main" xmlns="" id="{3A074ED6-CF7A-5721-E8DB-79CE15E72017}"/>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1</a:t>
            </a:fld>
            <a:endParaRPr lang="en-US"/>
          </a:p>
        </p:txBody>
      </p:sp>
      <p:sp>
        <p:nvSpPr>
          <p:cNvPr id="4" name="Footer Placeholder 3">
            <a:extLst>
              <a:ext uri="{FF2B5EF4-FFF2-40B4-BE49-F238E27FC236}">
                <a16:creationId xmlns:a16="http://schemas.microsoft.com/office/drawing/2014/main" xmlns="" id="{A914398D-2412-FDBC-ACEE-C574CFD444F7}"/>
              </a:ext>
            </a:extLst>
          </p:cNvPr>
          <p:cNvSpPr>
            <a:spLocks noGrp="1"/>
          </p:cNvSpPr>
          <p:nvPr>
            <p:ph type="ftr" sz="quarter" idx="11"/>
          </p:nvPr>
        </p:nvSpPr>
        <p:spPr/>
        <p:txBody>
          <a:bodyPr/>
          <a:lstStyle/>
          <a:p>
            <a:r>
              <a:rPr lang="en-IN" dirty="0"/>
              <a:t>DEPARTMENT OF COMPUTER SCIENCE &amp; ENGINEERING   / AI DRIVEN HEALTH MANAGEMENT</a:t>
            </a:r>
          </a:p>
        </p:txBody>
      </p:sp>
      <p:sp>
        <p:nvSpPr>
          <p:cNvPr id="5" name="Date Placeholder 4">
            <a:extLst>
              <a:ext uri="{FF2B5EF4-FFF2-40B4-BE49-F238E27FC236}">
                <a16:creationId xmlns:a16="http://schemas.microsoft.com/office/drawing/2014/main" xmlns="" id="{0E3CE0F6-58C9-CD16-1564-53FAD958EF9E}"/>
              </a:ext>
            </a:extLst>
          </p:cNvPr>
          <p:cNvSpPr>
            <a:spLocks noGrp="1"/>
          </p:cNvSpPr>
          <p:nvPr>
            <p:ph type="dt" sz="half" idx="10"/>
          </p:nvPr>
        </p:nvSpPr>
        <p:spPr/>
        <p:txBody>
          <a:bodyPr/>
          <a:lstStyle/>
          <a:p>
            <a:fld id="{934ACC50-CDC8-4200-8B45-55D63B8EEA8F}" type="datetime3">
              <a:rPr lang="en-US" smtClean="0"/>
              <a:pPr/>
              <a:t>21 September 2024</a:t>
            </a:fld>
            <a:endParaRPr lang="en-US" dirty="0"/>
          </a:p>
        </p:txBody>
      </p:sp>
      <p:pic>
        <p:nvPicPr>
          <p:cNvPr id="13" name="Picture 2" descr="C:\Users\Sharad\Desktop\Logo-Final-A veltech.png">
            <a:extLst>
              <a:ext uri="{FF2B5EF4-FFF2-40B4-BE49-F238E27FC236}">
                <a16:creationId xmlns:a16="http://schemas.microsoft.com/office/drawing/2014/main" xmlns="" id="{02DAE25E-C86A-BBED-9DA8-E19B5DADF85E}"/>
              </a:ext>
            </a:extLst>
          </p:cNvPr>
          <p:cNvPicPr>
            <a:picLocks noChangeAspect="1" noChangeArrowheads="1"/>
          </p:cNvPicPr>
          <p:nvPr/>
        </p:nvPicPr>
        <p:blipFill>
          <a:blip r:embed="rId4"/>
          <a:srcRect/>
          <a:stretch>
            <a:fillRect/>
          </a:stretch>
        </p:blipFill>
        <p:spPr bwMode="auto">
          <a:xfrm>
            <a:off x="15597269" y="293828"/>
            <a:ext cx="1160907" cy="1223246"/>
          </a:xfrm>
          <a:prstGeom prst="rect">
            <a:avLst/>
          </a:prstGeom>
          <a:noFill/>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AFE67F3-EB06-4EB6-9D13-913951A832A8}" type="datetime3">
              <a:rPr lang="en-US" smtClean="0"/>
              <a:pPr/>
              <a:t>21 September 2024</a:t>
            </a:fld>
            <a:endParaRPr lang="en-US"/>
          </a:p>
        </p:txBody>
      </p:sp>
      <p:sp>
        <p:nvSpPr>
          <p:cNvPr id="3" name="Footer Placeholder 2"/>
          <p:cNvSpPr>
            <a:spLocks noGrp="1"/>
          </p:cNvSpPr>
          <p:nvPr>
            <p:ph type="ftr" sz="quarter" idx="11"/>
          </p:nvPr>
        </p:nvSpPr>
        <p:spPr/>
        <p:txBody>
          <a:bodyPr/>
          <a:lstStyle/>
          <a:p>
            <a:r>
              <a:rPr lang="en-IN" dirty="0"/>
              <a:t>DEPARTMENT OF COMPUTER SCIENCE &amp; ENGINEERING   / AI DRIVEN HEALTH MANAGEMENT</a:t>
            </a:r>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10</a:t>
            </a:fld>
            <a:endParaRPr lang="en-US"/>
          </a:p>
        </p:txBody>
      </p:sp>
      <p:graphicFrame>
        <p:nvGraphicFramePr>
          <p:cNvPr id="5" name="Table 4"/>
          <p:cNvGraphicFramePr>
            <a:graphicFrameLocks noGrp="1"/>
          </p:cNvGraphicFramePr>
          <p:nvPr/>
        </p:nvGraphicFramePr>
        <p:xfrm>
          <a:off x="419101" y="1066801"/>
          <a:ext cx="16649699" cy="7688580"/>
        </p:xfrm>
        <a:graphic>
          <a:graphicData uri="http://schemas.openxmlformats.org/drawingml/2006/table">
            <a:tbl>
              <a:tblPr firstRow="1" bandRow="1">
                <a:tableStyleId>{5C22544A-7EE6-4342-B048-85BDC9FD1C3A}</a:tableStyleId>
              </a:tblPr>
              <a:tblGrid>
                <a:gridCol w="1219705">
                  <a:extLst>
                    <a:ext uri="{9D8B030D-6E8A-4147-A177-3AD203B41FA5}">
                      <a16:colId xmlns:a16="http://schemas.microsoft.com/office/drawing/2014/main" xmlns="" val="20000"/>
                    </a:ext>
                  </a:extLst>
                </a:gridCol>
                <a:gridCol w="2552680">
                  <a:extLst>
                    <a:ext uri="{9D8B030D-6E8A-4147-A177-3AD203B41FA5}">
                      <a16:colId xmlns:a16="http://schemas.microsoft.com/office/drawing/2014/main" xmlns="" val="20001"/>
                    </a:ext>
                  </a:extLst>
                </a:gridCol>
                <a:gridCol w="4433276">
                  <a:extLst>
                    <a:ext uri="{9D8B030D-6E8A-4147-A177-3AD203B41FA5}">
                      <a16:colId xmlns:a16="http://schemas.microsoft.com/office/drawing/2014/main" xmlns="" val="20002"/>
                    </a:ext>
                  </a:extLst>
                </a:gridCol>
                <a:gridCol w="1986088">
                  <a:extLst>
                    <a:ext uri="{9D8B030D-6E8A-4147-A177-3AD203B41FA5}">
                      <a16:colId xmlns:a16="http://schemas.microsoft.com/office/drawing/2014/main" xmlns="" val="20003"/>
                    </a:ext>
                  </a:extLst>
                </a:gridCol>
                <a:gridCol w="6457950">
                  <a:extLst>
                    <a:ext uri="{9D8B030D-6E8A-4147-A177-3AD203B41FA5}">
                      <a16:colId xmlns:a16="http://schemas.microsoft.com/office/drawing/2014/main" xmlns="" val="20004"/>
                    </a:ext>
                  </a:extLst>
                </a:gridCol>
              </a:tblGrid>
              <a:tr h="742949">
                <a:tc>
                  <a:txBody>
                    <a:bodyPr/>
                    <a:lstStyle/>
                    <a:p>
                      <a:pPr algn="ctr"/>
                      <a:r>
                        <a:rPr lang="en-IN" sz="3200" dirty="0" err="1">
                          <a:latin typeface="Times New Roman" pitchFamily="18" charset="0"/>
                          <a:cs typeface="Times New Roman" pitchFamily="18" charset="0"/>
                        </a:rPr>
                        <a:t>Sl.No</a:t>
                      </a:r>
                      <a:endParaRPr lang="en-IN" sz="3200" dirty="0">
                        <a:latin typeface="Times New Roman" pitchFamily="18" charset="0"/>
                        <a:cs typeface="Times New Roman" pitchFamily="18" charset="0"/>
                      </a:endParaRPr>
                    </a:p>
                  </a:txBody>
                  <a:tcPr/>
                </a:tc>
                <a:tc>
                  <a:txBody>
                    <a:bodyPr/>
                    <a:lstStyle/>
                    <a:p>
                      <a:pPr algn="ctr"/>
                      <a:r>
                        <a:rPr lang="en-IN" sz="3200" dirty="0">
                          <a:latin typeface="Times New Roman" pitchFamily="18" charset="0"/>
                          <a:cs typeface="Times New Roman" pitchFamily="18" charset="0"/>
                        </a:rPr>
                        <a:t>Author’s Name</a:t>
                      </a:r>
                    </a:p>
                  </a:txBody>
                  <a:tcPr/>
                </a:tc>
                <a:tc>
                  <a:txBody>
                    <a:bodyPr/>
                    <a:lstStyle/>
                    <a:p>
                      <a:pPr algn="ctr"/>
                      <a:r>
                        <a:rPr lang="en-IN" sz="3200" dirty="0">
                          <a:latin typeface="Times New Roman" pitchFamily="18" charset="0"/>
                          <a:cs typeface="Times New Roman" pitchFamily="18" charset="0"/>
                        </a:rPr>
                        <a:t>Paper name and</a:t>
                      </a:r>
                      <a:r>
                        <a:rPr lang="en-IN" sz="3200" baseline="0" dirty="0">
                          <a:latin typeface="Times New Roman" pitchFamily="18" charset="0"/>
                          <a:cs typeface="Times New Roman" pitchFamily="18" charset="0"/>
                        </a:rPr>
                        <a:t> publication details</a:t>
                      </a:r>
                      <a:endParaRPr lang="en-IN" sz="3200" dirty="0">
                        <a:latin typeface="Times New Roman" pitchFamily="18" charset="0"/>
                        <a:cs typeface="Times New Roman" pitchFamily="18" charset="0"/>
                      </a:endParaRPr>
                    </a:p>
                  </a:txBody>
                  <a:tcPr/>
                </a:tc>
                <a:tc>
                  <a:txBody>
                    <a:bodyPr/>
                    <a:lstStyle/>
                    <a:p>
                      <a:pPr algn="ctr"/>
                      <a:r>
                        <a:rPr lang="en-IN" sz="3200" dirty="0">
                          <a:latin typeface="Times New Roman" pitchFamily="18" charset="0"/>
                          <a:cs typeface="Times New Roman" pitchFamily="18" charset="0"/>
                        </a:rPr>
                        <a:t>Year </a:t>
                      </a:r>
                      <a:r>
                        <a:rPr lang="en-IN" sz="3200" baseline="0" dirty="0">
                          <a:latin typeface="Times New Roman" pitchFamily="18" charset="0"/>
                          <a:cs typeface="Times New Roman" pitchFamily="18" charset="0"/>
                        </a:rPr>
                        <a:t> of publication</a:t>
                      </a:r>
                      <a:endParaRPr lang="en-IN" sz="3200" dirty="0">
                        <a:latin typeface="Times New Roman" pitchFamily="18" charset="0"/>
                        <a:cs typeface="Times New Roman" pitchFamily="18" charset="0"/>
                      </a:endParaRPr>
                    </a:p>
                  </a:txBody>
                  <a:tcPr/>
                </a:tc>
                <a:tc>
                  <a:txBody>
                    <a:bodyPr/>
                    <a:lstStyle/>
                    <a:p>
                      <a:pPr algn="ctr"/>
                      <a:r>
                        <a:rPr lang="en-IN" sz="3200" dirty="0">
                          <a:latin typeface="Times New Roman" pitchFamily="18" charset="0"/>
                          <a:cs typeface="Times New Roman" pitchFamily="18" charset="0"/>
                        </a:rPr>
                        <a:t>Main content of the paper</a:t>
                      </a:r>
                    </a:p>
                  </a:txBody>
                  <a:tcPr/>
                </a:tc>
                <a:extLst>
                  <a:ext uri="{0D108BD9-81ED-4DB2-BD59-A6C34878D82A}">
                    <a16:rowId xmlns:a16="http://schemas.microsoft.com/office/drawing/2014/main" xmlns="" val="10000"/>
                  </a:ext>
                </a:extLst>
              </a:tr>
              <a:tr h="3067050">
                <a:tc>
                  <a:txBody>
                    <a:bodyPr/>
                    <a:lstStyle/>
                    <a:p>
                      <a:r>
                        <a:rPr lang="en-IN" dirty="0">
                          <a:latin typeface="Times New Roman" pitchFamily="18" charset="0"/>
                          <a:cs typeface="Times New Roman" pitchFamily="18" charset="0"/>
                        </a:rPr>
                        <a:t>2</a:t>
                      </a:r>
                    </a:p>
                  </a:txBody>
                  <a:tcPr/>
                </a:tc>
                <a:tc>
                  <a:txBody>
                    <a:bodyPr/>
                    <a:lstStyle/>
                    <a:p>
                      <a:r>
                        <a:rPr lang="es-ES" sz="2700" b="0" i="0" u="sng" kern="1200" dirty="0">
                          <a:solidFill>
                            <a:schemeClr val="dk1"/>
                          </a:solidFill>
                          <a:latin typeface="Times New Roman" pitchFamily="18" charset="0"/>
                          <a:ea typeface="+mn-ea"/>
                          <a:cs typeface="Times New Roman" pitchFamily="18" charset="0"/>
                          <a:hlinkClick r:id="rId2"/>
                        </a:rPr>
                        <a:t>CH </a:t>
                      </a:r>
                      <a:r>
                        <a:rPr lang="es-ES" sz="2700" b="0" i="0" u="sng" kern="1200" dirty="0" err="1">
                          <a:solidFill>
                            <a:schemeClr val="dk1"/>
                          </a:solidFill>
                          <a:latin typeface="Times New Roman" pitchFamily="18" charset="0"/>
                          <a:ea typeface="+mn-ea"/>
                          <a:cs typeface="Times New Roman" pitchFamily="18" charset="0"/>
                          <a:hlinkClick r:id="rId2"/>
                        </a:rPr>
                        <a:t>Tsai</a:t>
                      </a:r>
                      <a:r>
                        <a:rPr lang="es-ES" sz="2700" b="0" i="0" kern="1200" dirty="0">
                          <a:solidFill>
                            <a:schemeClr val="dk1"/>
                          </a:solidFill>
                          <a:latin typeface="Times New Roman" pitchFamily="18" charset="0"/>
                          <a:ea typeface="+mn-ea"/>
                          <a:cs typeface="Times New Roman" pitchFamily="18" charset="0"/>
                        </a:rPr>
                        <a:t>, </a:t>
                      </a:r>
                      <a:r>
                        <a:rPr lang="es-ES" sz="2700" b="0" i="0" u="sng" kern="1200" dirty="0">
                          <a:solidFill>
                            <a:schemeClr val="dk1"/>
                          </a:solidFill>
                          <a:latin typeface="Times New Roman" pitchFamily="18" charset="0"/>
                          <a:ea typeface="+mn-ea"/>
                          <a:cs typeface="Times New Roman" pitchFamily="18" charset="0"/>
                          <a:hlinkClick r:id="rId3"/>
                        </a:rPr>
                        <a:t>Y </a:t>
                      </a:r>
                      <a:r>
                        <a:rPr lang="es-ES" sz="2700" b="0" i="0" u="sng" kern="1200" dirty="0" err="1">
                          <a:solidFill>
                            <a:schemeClr val="dk1"/>
                          </a:solidFill>
                          <a:latin typeface="Times New Roman" pitchFamily="18" charset="0"/>
                          <a:ea typeface="+mn-ea"/>
                          <a:cs typeface="Times New Roman" pitchFamily="18" charset="0"/>
                          <a:hlinkClick r:id="rId3"/>
                        </a:rPr>
                        <a:t>You</a:t>
                      </a:r>
                      <a:r>
                        <a:rPr lang="es-ES" sz="2700" b="0" i="0" kern="1200" dirty="0">
                          <a:solidFill>
                            <a:schemeClr val="dk1"/>
                          </a:solidFill>
                          <a:latin typeface="Times New Roman" pitchFamily="18" charset="0"/>
                          <a:ea typeface="+mn-ea"/>
                          <a:cs typeface="Times New Roman" pitchFamily="18" charset="0"/>
                        </a:rPr>
                        <a:t>, </a:t>
                      </a:r>
                      <a:r>
                        <a:rPr lang="es-ES" sz="2700" b="0" i="0" u="sng" kern="1200" dirty="0">
                          <a:solidFill>
                            <a:schemeClr val="dk1"/>
                          </a:solidFill>
                          <a:latin typeface="Times New Roman" pitchFamily="18" charset="0"/>
                          <a:ea typeface="+mn-ea"/>
                          <a:cs typeface="Times New Roman" pitchFamily="18" charset="0"/>
                          <a:hlinkClick r:id="rId4"/>
                        </a:rPr>
                        <a:t>X </a:t>
                      </a:r>
                      <a:r>
                        <a:rPr lang="es-ES" sz="2700" b="0" i="0" u="sng" kern="1200" dirty="0" err="1">
                          <a:solidFill>
                            <a:schemeClr val="dk1"/>
                          </a:solidFill>
                          <a:latin typeface="Times New Roman" pitchFamily="18" charset="0"/>
                          <a:ea typeface="+mn-ea"/>
                          <a:cs typeface="Times New Roman" pitchFamily="18" charset="0"/>
                          <a:hlinkClick r:id="rId4"/>
                        </a:rPr>
                        <a:t>Gui</a:t>
                      </a:r>
                      <a:r>
                        <a:rPr lang="es-ES" sz="2700" b="0" i="0" kern="1200" dirty="0">
                          <a:solidFill>
                            <a:schemeClr val="dk1"/>
                          </a:solidFill>
                          <a:latin typeface="Times New Roman" pitchFamily="18" charset="0"/>
                          <a:ea typeface="+mn-ea"/>
                          <a:cs typeface="Times New Roman" pitchFamily="18" charset="0"/>
                        </a:rPr>
                        <a:t>, </a:t>
                      </a:r>
                      <a:r>
                        <a:rPr lang="es-ES" sz="2700" b="0" i="0" u="sng" kern="1200" dirty="0">
                          <a:solidFill>
                            <a:schemeClr val="dk1"/>
                          </a:solidFill>
                          <a:latin typeface="Times New Roman" pitchFamily="18" charset="0"/>
                          <a:ea typeface="+mn-ea"/>
                          <a:cs typeface="Times New Roman" pitchFamily="18" charset="0"/>
                          <a:hlinkClick r:id="rId5"/>
                        </a:rPr>
                        <a:t>Y </a:t>
                      </a:r>
                      <a:r>
                        <a:rPr lang="es-ES" sz="2700" b="0" i="0" u="sng" kern="1200" dirty="0" err="1">
                          <a:solidFill>
                            <a:schemeClr val="dk1"/>
                          </a:solidFill>
                          <a:latin typeface="Times New Roman" pitchFamily="18" charset="0"/>
                          <a:ea typeface="+mn-ea"/>
                          <a:cs typeface="Times New Roman" pitchFamily="18" charset="0"/>
                          <a:hlinkClick r:id="rId5"/>
                        </a:rPr>
                        <a:t>Kou</a:t>
                      </a:r>
                      <a:r>
                        <a:rPr lang="es-ES" sz="2700" b="0" i="0" kern="1200" dirty="0">
                          <a:solidFill>
                            <a:schemeClr val="dk1"/>
                          </a:solidFill>
                          <a:latin typeface="Times New Roman" pitchFamily="18" charset="0"/>
                          <a:ea typeface="+mn-ea"/>
                          <a:cs typeface="Times New Roman" pitchFamily="18" charset="0"/>
                        </a:rPr>
                        <a:t>, </a:t>
                      </a:r>
                      <a:r>
                        <a:rPr lang="es-ES" sz="2700" b="0" i="0" u="sng" kern="1200" dirty="0">
                          <a:solidFill>
                            <a:schemeClr val="dk1"/>
                          </a:solidFill>
                          <a:latin typeface="Times New Roman" pitchFamily="18" charset="0"/>
                          <a:ea typeface="+mn-ea"/>
                          <a:cs typeface="Times New Roman" pitchFamily="18" charset="0"/>
                          <a:hlinkClick r:id="rId6"/>
                        </a:rPr>
                        <a:t>JM Carroll</a:t>
                      </a:r>
                      <a:endParaRPr lang="en-IN" dirty="0">
                        <a:latin typeface="Times New Roman" pitchFamily="18" charset="0"/>
                        <a:cs typeface="Times New Roman" pitchFamily="18" charset="0"/>
                      </a:endParaRPr>
                    </a:p>
                  </a:txBody>
                  <a:tcPr/>
                </a:tc>
                <a:tc>
                  <a:txBody>
                    <a:bodyPr/>
                    <a:lstStyle/>
                    <a:p>
                      <a:pPr marL="0" marR="0" indent="0" algn="l" defTabSz="1371600" rtl="0" eaLnBrk="1" fontAlgn="auto" latinLnBrk="0" hangingPunct="1">
                        <a:lnSpc>
                          <a:spcPct val="100000"/>
                        </a:lnSpc>
                        <a:spcBef>
                          <a:spcPts val="0"/>
                        </a:spcBef>
                        <a:spcAft>
                          <a:spcPts val="0"/>
                        </a:spcAft>
                        <a:buClrTx/>
                        <a:buSzTx/>
                        <a:buFontTx/>
                        <a:buNone/>
                        <a:tabLst/>
                        <a:defRPr/>
                      </a:pPr>
                      <a:r>
                        <a:rPr lang="en-US" sz="2700" b="0" i="0" u="none" strike="noStrike" kern="1200" dirty="0">
                          <a:solidFill>
                            <a:schemeClr val="dk1"/>
                          </a:solidFill>
                          <a:latin typeface="Times New Roman" pitchFamily="18" charset="0"/>
                          <a:ea typeface="+mn-ea"/>
                          <a:cs typeface="Times New Roman" pitchFamily="18" charset="0"/>
                          <a:hlinkClick r:id="rId7"/>
                        </a:rPr>
                        <a:t>Exploring and promoting diagnostic transparency and </a:t>
                      </a:r>
                      <a:r>
                        <a:rPr lang="en-US" sz="2700" b="0" i="0" u="none" strike="noStrike" kern="1200" dirty="0" err="1">
                          <a:solidFill>
                            <a:schemeClr val="dk1"/>
                          </a:solidFill>
                          <a:latin typeface="Times New Roman" pitchFamily="18" charset="0"/>
                          <a:ea typeface="+mn-ea"/>
                          <a:cs typeface="Times New Roman" pitchFamily="18" charset="0"/>
                          <a:hlinkClick r:id="rId7"/>
                        </a:rPr>
                        <a:t>explainability</a:t>
                      </a:r>
                      <a:r>
                        <a:rPr lang="en-US" sz="2700" b="0" i="0" u="none" strike="noStrike" kern="1200" dirty="0">
                          <a:solidFill>
                            <a:schemeClr val="dk1"/>
                          </a:solidFill>
                          <a:latin typeface="Times New Roman" pitchFamily="18" charset="0"/>
                          <a:ea typeface="+mn-ea"/>
                          <a:cs typeface="Times New Roman" pitchFamily="18" charset="0"/>
                          <a:hlinkClick r:id="rId7"/>
                        </a:rPr>
                        <a:t> in online </a:t>
                      </a:r>
                      <a:r>
                        <a:rPr lang="en-US" sz="2700" b="1" i="0" u="none" strike="noStrike" kern="1200" dirty="0">
                          <a:solidFill>
                            <a:schemeClr val="dk1"/>
                          </a:solidFill>
                          <a:latin typeface="Times New Roman" pitchFamily="18" charset="0"/>
                          <a:ea typeface="+mn-ea"/>
                          <a:cs typeface="Times New Roman" pitchFamily="18" charset="0"/>
                          <a:hlinkClick r:id="rId7"/>
                        </a:rPr>
                        <a:t>symptom checkers</a:t>
                      </a:r>
                      <a:endParaRPr lang="en-US" sz="2700" b="0" i="0" kern="1200" dirty="0">
                        <a:solidFill>
                          <a:schemeClr val="dk1"/>
                        </a:solidFill>
                        <a:latin typeface="Times New Roman" pitchFamily="18" charset="0"/>
                        <a:ea typeface="+mn-ea"/>
                        <a:cs typeface="Times New Roman" pitchFamily="18" charset="0"/>
                      </a:endParaRPr>
                    </a:p>
                    <a:p>
                      <a:endParaRPr lang="en-IN" dirty="0">
                        <a:latin typeface="Times New Roman" pitchFamily="18" charset="0"/>
                        <a:cs typeface="Times New Roman" pitchFamily="18" charset="0"/>
                      </a:endParaRPr>
                    </a:p>
                  </a:txBody>
                  <a:tcPr/>
                </a:tc>
                <a:tc>
                  <a:txBody>
                    <a:bodyPr/>
                    <a:lstStyle/>
                    <a:p>
                      <a:r>
                        <a:rPr lang="en-IN" dirty="0">
                          <a:latin typeface="Times New Roman" pitchFamily="18" charset="0"/>
                          <a:cs typeface="Times New Roman" pitchFamily="18" charset="0"/>
                        </a:rPr>
                        <a:t>2021</a:t>
                      </a:r>
                    </a:p>
                  </a:txBody>
                  <a:tcPr/>
                </a:tc>
                <a:tc>
                  <a:txBody>
                    <a:bodyPr/>
                    <a:lstStyle/>
                    <a:p>
                      <a:r>
                        <a:rPr lang="en-US" sz="2700" b="0" i="0" kern="1200" dirty="0">
                          <a:solidFill>
                            <a:schemeClr val="dk1"/>
                          </a:solidFill>
                          <a:latin typeface="Times New Roman" pitchFamily="18" charset="0"/>
                          <a:ea typeface="+mn-ea"/>
                          <a:cs typeface="Times New Roman" pitchFamily="18" charset="0"/>
                        </a:rPr>
                        <a:t>Online symptom checkers (OSC) are widely used intelligent systems in health contexts such as primary care, remote healthcare, and epidemic control. OSCs use algorithms such as machine learning to facilitate self-diagnosis and triage based on symptoms input by healthcare consumers. </a:t>
                      </a:r>
                      <a:endParaRPr lang="en-IN" dirty="0">
                        <a:latin typeface="Times New Roman" pitchFamily="18" charset="0"/>
                        <a:cs typeface="Times New Roman" pitchFamily="18" charset="0"/>
                      </a:endParaRPr>
                    </a:p>
                  </a:txBody>
                  <a:tcPr/>
                </a:tc>
                <a:extLst>
                  <a:ext uri="{0D108BD9-81ED-4DB2-BD59-A6C34878D82A}">
                    <a16:rowId xmlns:a16="http://schemas.microsoft.com/office/drawing/2014/main" xmlns="" val="10001"/>
                  </a:ext>
                </a:extLst>
              </a:tr>
              <a:tr h="3067050">
                <a:tc>
                  <a:txBody>
                    <a:bodyPr/>
                    <a:lstStyle/>
                    <a:p>
                      <a:r>
                        <a:rPr lang="en-IN" dirty="0">
                          <a:latin typeface="Times New Roman" pitchFamily="18" charset="0"/>
                          <a:cs typeface="Times New Roman" pitchFamily="18" charset="0"/>
                        </a:rPr>
                        <a:t>3</a:t>
                      </a:r>
                    </a:p>
                  </a:txBody>
                  <a:tcPr/>
                </a:tc>
                <a:tc>
                  <a:txBody>
                    <a:bodyPr/>
                    <a:lstStyle/>
                    <a:p>
                      <a:r>
                        <a:rPr lang="de-DE" sz="2700" b="0" i="0" u="sng" kern="1200" dirty="0">
                          <a:solidFill>
                            <a:schemeClr val="dk1"/>
                          </a:solidFill>
                          <a:latin typeface="Times New Roman" pitchFamily="18" charset="0"/>
                          <a:ea typeface="+mn-ea"/>
                          <a:cs typeface="Times New Roman" pitchFamily="18" charset="0"/>
                          <a:hlinkClick r:id="rId8"/>
                        </a:rPr>
                        <a:t>C Woodcock</a:t>
                      </a:r>
                      <a:r>
                        <a:rPr lang="de-DE" sz="2700" b="0" i="0" kern="1200" dirty="0">
                          <a:solidFill>
                            <a:schemeClr val="dk1"/>
                          </a:solidFill>
                          <a:latin typeface="Times New Roman" pitchFamily="18" charset="0"/>
                          <a:ea typeface="+mn-ea"/>
                          <a:cs typeface="Times New Roman" pitchFamily="18" charset="0"/>
                        </a:rPr>
                        <a:t>, </a:t>
                      </a:r>
                      <a:r>
                        <a:rPr lang="de-DE" sz="2700" b="0" i="0" u="sng" kern="1200" dirty="0">
                          <a:solidFill>
                            <a:schemeClr val="dk1"/>
                          </a:solidFill>
                          <a:latin typeface="Times New Roman" pitchFamily="18" charset="0"/>
                          <a:ea typeface="+mn-ea"/>
                          <a:cs typeface="Times New Roman" pitchFamily="18" charset="0"/>
                          <a:hlinkClick r:id="rId9"/>
                        </a:rPr>
                        <a:t>B Mittelstadt</a:t>
                      </a:r>
                      <a:r>
                        <a:rPr lang="de-DE" sz="2700" b="0" i="0" kern="1200" dirty="0">
                          <a:solidFill>
                            <a:schemeClr val="dk1"/>
                          </a:solidFill>
                          <a:latin typeface="Times New Roman" pitchFamily="18" charset="0"/>
                          <a:ea typeface="+mn-ea"/>
                          <a:cs typeface="Times New Roman" pitchFamily="18" charset="0"/>
                        </a:rPr>
                        <a:t>, </a:t>
                      </a:r>
                      <a:r>
                        <a:rPr lang="de-DE" sz="2700" b="0" i="0" u="sng" kern="1200" dirty="0">
                          <a:solidFill>
                            <a:schemeClr val="dk1"/>
                          </a:solidFill>
                          <a:latin typeface="Times New Roman" pitchFamily="18" charset="0"/>
                          <a:ea typeface="+mn-ea"/>
                          <a:cs typeface="Times New Roman" pitchFamily="18" charset="0"/>
                          <a:hlinkClick r:id="rId10"/>
                        </a:rPr>
                        <a:t>D Busbridge</a:t>
                      </a:r>
                      <a:endParaRPr lang="en-IN" dirty="0">
                        <a:latin typeface="Times New Roman" pitchFamily="18" charset="0"/>
                        <a:cs typeface="Times New Roman" pitchFamily="18" charset="0"/>
                      </a:endParaRPr>
                    </a:p>
                  </a:txBody>
                  <a:tcPr/>
                </a:tc>
                <a:tc>
                  <a:txBody>
                    <a:bodyPr/>
                    <a:lstStyle/>
                    <a:p>
                      <a:pPr marL="0" marR="0" indent="0" algn="l" defTabSz="1371600" rtl="0" eaLnBrk="1" fontAlgn="auto" latinLnBrk="0" hangingPunct="1">
                        <a:lnSpc>
                          <a:spcPct val="100000"/>
                        </a:lnSpc>
                        <a:spcBef>
                          <a:spcPts val="0"/>
                        </a:spcBef>
                        <a:spcAft>
                          <a:spcPts val="0"/>
                        </a:spcAft>
                        <a:buClrTx/>
                        <a:buSzTx/>
                        <a:buFontTx/>
                        <a:buNone/>
                        <a:tabLst/>
                        <a:defRPr/>
                      </a:pPr>
                      <a:r>
                        <a:rPr lang="en-US" sz="2700" b="0" i="0" kern="1200" dirty="0">
                          <a:solidFill>
                            <a:schemeClr val="dk1"/>
                          </a:solidFill>
                          <a:latin typeface="Times New Roman" pitchFamily="18" charset="0"/>
                          <a:ea typeface="+mn-ea"/>
                          <a:cs typeface="Times New Roman" pitchFamily="18" charset="0"/>
                        </a:rPr>
                        <a:t> </a:t>
                      </a:r>
                      <a:r>
                        <a:rPr lang="en-US" sz="2700" b="0" i="0" u="none" strike="noStrike" kern="1200" dirty="0">
                          <a:solidFill>
                            <a:schemeClr val="dk1"/>
                          </a:solidFill>
                          <a:latin typeface="Times New Roman" pitchFamily="18" charset="0"/>
                          <a:ea typeface="+mn-ea"/>
                          <a:cs typeface="Times New Roman" pitchFamily="18" charset="0"/>
                          <a:hlinkClick r:id="rId11"/>
                        </a:rPr>
                        <a:t>The impact of explanations on layperson trust in </a:t>
                      </a:r>
                      <a:r>
                        <a:rPr lang="en-US" sz="2700" b="1" i="0" u="none" strike="noStrike" kern="1200" dirty="0">
                          <a:solidFill>
                            <a:schemeClr val="dk1"/>
                          </a:solidFill>
                          <a:latin typeface="Times New Roman" pitchFamily="18" charset="0"/>
                          <a:ea typeface="+mn-ea"/>
                          <a:cs typeface="Times New Roman" pitchFamily="18" charset="0"/>
                          <a:hlinkClick r:id="rId11"/>
                        </a:rPr>
                        <a:t>artificial intelligence</a:t>
                      </a:r>
                      <a:r>
                        <a:rPr lang="en-US" sz="2700" b="0" i="0" u="none" strike="noStrike" kern="1200" dirty="0">
                          <a:solidFill>
                            <a:schemeClr val="dk1"/>
                          </a:solidFill>
                          <a:latin typeface="Times New Roman" pitchFamily="18" charset="0"/>
                          <a:ea typeface="+mn-ea"/>
                          <a:cs typeface="Times New Roman" pitchFamily="18" charset="0"/>
                          <a:hlinkClick r:id="rId11"/>
                        </a:rPr>
                        <a:t>–driven </a:t>
                      </a:r>
                      <a:r>
                        <a:rPr lang="en-US" sz="2700" b="1" i="0" u="none" strike="noStrike" kern="1200" dirty="0">
                          <a:solidFill>
                            <a:schemeClr val="dk1"/>
                          </a:solidFill>
                          <a:latin typeface="Times New Roman" pitchFamily="18" charset="0"/>
                          <a:ea typeface="+mn-ea"/>
                          <a:cs typeface="Times New Roman" pitchFamily="18" charset="0"/>
                          <a:hlinkClick r:id="rId11"/>
                        </a:rPr>
                        <a:t>symptom checker apps</a:t>
                      </a:r>
                      <a:r>
                        <a:rPr lang="en-US" sz="2700" b="0" i="0" u="none" strike="noStrike" kern="1200" dirty="0">
                          <a:solidFill>
                            <a:schemeClr val="dk1"/>
                          </a:solidFill>
                          <a:latin typeface="Times New Roman" pitchFamily="18" charset="0"/>
                          <a:ea typeface="+mn-ea"/>
                          <a:cs typeface="Times New Roman" pitchFamily="18" charset="0"/>
                          <a:hlinkClick r:id="rId11"/>
                        </a:rPr>
                        <a:t>: experimental study</a:t>
                      </a:r>
                      <a:endParaRPr lang="en-US" sz="2700" b="0" i="0" kern="1200" dirty="0">
                        <a:solidFill>
                          <a:schemeClr val="dk1"/>
                        </a:solidFill>
                        <a:latin typeface="Times New Roman" pitchFamily="18" charset="0"/>
                        <a:ea typeface="+mn-ea"/>
                        <a:cs typeface="Times New Roman" pitchFamily="18" charset="0"/>
                      </a:endParaRPr>
                    </a:p>
                    <a:p>
                      <a:endParaRPr lang="en-IN" dirty="0">
                        <a:latin typeface="Times New Roman" pitchFamily="18" charset="0"/>
                        <a:cs typeface="Times New Roman" pitchFamily="18" charset="0"/>
                      </a:endParaRPr>
                    </a:p>
                  </a:txBody>
                  <a:tcPr/>
                </a:tc>
                <a:tc>
                  <a:txBody>
                    <a:bodyPr/>
                    <a:lstStyle/>
                    <a:p>
                      <a:r>
                        <a:rPr lang="en-IN" dirty="0">
                          <a:latin typeface="Times New Roman" pitchFamily="18" charset="0"/>
                          <a:cs typeface="Times New Roman" pitchFamily="18" charset="0"/>
                        </a:rPr>
                        <a:t>2022</a:t>
                      </a:r>
                    </a:p>
                  </a:txBody>
                  <a:tcPr/>
                </a:tc>
                <a:tc>
                  <a:txBody>
                    <a:bodyPr/>
                    <a:lstStyle/>
                    <a:p>
                      <a:r>
                        <a:rPr lang="en-US" sz="2700" b="0" i="0" kern="1200" dirty="0">
                          <a:solidFill>
                            <a:schemeClr val="dk1"/>
                          </a:solidFill>
                          <a:latin typeface="Times New Roman" pitchFamily="18" charset="0"/>
                          <a:ea typeface="+mn-ea"/>
                          <a:cs typeface="Times New Roman" pitchFamily="18" charset="0"/>
                        </a:rPr>
                        <a:t>The aim of this study is to ascertain whether explanations provided by a symptom checker affect explanatory trust among laypeople and whether this trust is impacted by their existing knowledge of disease.</a:t>
                      </a:r>
                      <a:endParaRPr lang="en-IN" dirty="0">
                        <a:latin typeface="Times New Roman" pitchFamily="18" charset="0"/>
                        <a:cs typeface="Times New Roman" pitchFamily="18" charset="0"/>
                      </a:endParaRPr>
                    </a:p>
                  </a:txBody>
                  <a:tcPr/>
                </a:tc>
                <a:extLst>
                  <a:ext uri="{0D108BD9-81ED-4DB2-BD59-A6C34878D82A}">
                    <a16:rowId xmlns:a16="http://schemas.microsoft.com/office/drawing/2014/main" xmlns="" val="10002"/>
                  </a:ext>
                </a:extLst>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875F5B5-822F-4B22-93C0-5909ABC48866}" type="datetime3">
              <a:rPr lang="en-US" smtClean="0"/>
              <a:pPr/>
              <a:t>21 September 2024</a:t>
            </a:fld>
            <a:endParaRPr lang="en-US"/>
          </a:p>
        </p:txBody>
      </p:sp>
      <p:sp>
        <p:nvSpPr>
          <p:cNvPr id="3" name="Footer Placeholder 2"/>
          <p:cNvSpPr>
            <a:spLocks noGrp="1"/>
          </p:cNvSpPr>
          <p:nvPr>
            <p:ph type="ftr" sz="quarter" idx="11"/>
          </p:nvPr>
        </p:nvSpPr>
        <p:spPr/>
        <p:txBody>
          <a:bodyPr/>
          <a:lstStyle/>
          <a:p>
            <a:r>
              <a:rPr lang="en-IN" dirty="0"/>
              <a:t>DEPARTMENT OF COMPUTER SCIENCE &amp; ENGINEERING   / AI DRIVEN HEALTH MANAGEMENT</a:t>
            </a:r>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11</a:t>
            </a:fld>
            <a:endParaRPr lang="en-US"/>
          </a:p>
        </p:txBody>
      </p:sp>
      <p:graphicFrame>
        <p:nvGraphicFramePr>
          <p:cNvPr id="5" name="Table 4"/>
          <p:cNvGraphicFramePr>
            <a:graphicFrameLocks noGrp="1"/>
          </p:cNvGraphicFramePr>
          <p:nvPr/>
        </p:nvGraphicFramePr>
        <p:xfrm>
          <a:off x="720436" y="809336"/>
          <a:ext cx="17053214" cy="8289652"/>
        </p:xfrm>
        <a:graphic>
          <a:graphicData uri="http://schemas.openxmlformats.org/drawingml/2006/table">
            <a:tbl>
              <a:tblPr firstRow="1" bandRow="1">
                <a:tableStyleId>{5C22544A-7EE6-4342-B048-85BDC9FD1C3A}</a:tableStyleId>
              </a:tblPr>
              <a:tblGrid>
                <a:gridCol w="1260879">
                  <a:extLst>
                    <a:ext uri="{9D8B030D-6E8A-4147-A177-3AD203B41FA5}">
                      <a16:colId xmlns:a16="http://schemas.microsoft.com/office/drawing/2014/main" xmlns="" val="20000"/>
                    </a:ext>
                  </a:extLst>
                </a:gridCol>
                <a:gridCol w="3333635">
                  <a:extLst>
                    <a:ext uri="{9D8B030D-6E8A-4147-A177-3AD203B41FA5}">
                      <a16:colId xmlns:a16="http://schemas.microsoft.com/office/drawing/2014/main" xmlns="" val="20001"/>
                    </a:ext>
                  </a:extLst>
                </a:gridCol>
                <a:gridCol w="3695700">
                  <a:extLst>
                    <a:ext uri="{9D8B030D-6E8A-4147-A177-3AD203B41FA5}">
                      <a16:colId xmlns:a16="http://schemas.microsoft.com/office/drawing/2014/main" xmlns="" val="20002"/>
                    </a:ext>
                  </a:extLst>
                </a:gridCol>
                <a:gridCol w="1981200">
                  <a:extLst>
                    <a:ext uri="{9D8B030D-6E8A-4147-A177-3AD203B41FA5}">
                      <a16:colId xmlns:a16="http://schemas.microsoft.com/office/drawing/2014/main" xmlns="" val="20003"/>
                    </a:ext>
                  </a:extLst>
                </a:gridCol>
                <a:gridCol w="6781800">
                  <a:extLst>
                    <a:ext uri="{9D8B030D-6E8A-4147-A177-3AD203B41FA5}">
                      <a16:colId xmlns:a16="http://schemas.microsoft.com/office/drawing/2014/main" xmlns="" val="20004"/>
                    </a:ext>
                  </a:extLst>
                </a:gridCol>
              </a:tblGrid>
              <a:tr h="1447092">
                <a:tc>
                  <a:txBody>
                    <a:bodyPr/>
                    <a:lstStyle/>
                    <a:p>
                      <a:pPr algn="ctr"/>
                      <a:r>
                        <a:rPr lang="en-IN" sz="3200" dirty="0" err="1">
                          <a:latin typeface="Times New Roman" pitchFamily="18" charset="0"/>
                          <a:cs typeface="Times New Roman" pitchFamily="18" charset="0"/>
                        </a:rPr>
                        <a:t>Sl.No</a:t>
                      </a:r>
                      <a:endParaRPr lang="en-IN" sz="3200" dirty="0">
                        <a:latin typeface="Times New Roman" pitchFamily="18" charset="0"/>
                        <a:cs typeface="Times New Roman" pitchFamily="18" charset="0"/>
                      </a:endParaRPr>
                    </a:p>
                  </a:txBody>
                  <a:tcPr/>
                </a:tc>
                <a:tc>
                  <a:txBody>
                    <a:bodyPr/>
                    <a:lstStyle/>
                    <a:p>
                      <a:pPr algn="ctr"/>
                      <a:r>
                        <a:rPr lang="en-IN" sz="3200" dirty="0">
                          <a:latin typeface="Times New Roman" pitchFamily="18" charset="0"/>
                          <a:cs typeface="Times New Roman" pitchFamily="18" charset="0"/>
                        </a:rPr>
                        <a:t>Author’s Name</a:t>
                      </a:r>
                    </a:p>
                  </a:txBody>
                  <a:tcPr/>
                </a:tc>
                <a:tc>
                  <a:txBody>
                    <a:bodyPr/>
                    <a:lstStyle/>
                    <a:p>
                      <a:pPr algn="ctr"/>
                      <a:r>
                        <a:rPr lang="en-IN" sz="3200" dirty="0">
                          <a:latin typeface="Times New Roman" pitchFamily="18" charset="0"/>
                          <a:cs typeface="Times New Roman" pitchFamily="18" charset="0"/>
                        </a:rPr>
                        <a:t>Paper name and</a:t>
                      </a:r>
                      <a:r>
                        <a:rPr lang="en-IN" sz="3200" baseline="0" dirty="0">
                          <a:latin typeface="Times New Roman" pitchFamily="18" charset="0"/>
                          <a:cs typeface="Times New Roman" pitchFamily="18" charset="0"/>
                        </a:rPr>
                        <a:t> publication details</a:t>
                      </a:r>
                      <a:endParaRPr lang="en-IN" sz="3200" dirty="0">
                        <a:latin typeface="Times New Roman" pitchFamily="18" charset="0"/>
                        <a:cs typeface="Times New Roman" pitchFamily="18" charset="0"/>
                      </a:endParaRPr>
                    </a:p>
                  </a:txBody>
                  <a:tcPr/>
                </a:tc>
                <a:tc>
                  <a:txBody>
                    <a:bodyPr/>
                    <a:lstStyle/>
                    <a:p>
                      <a:pPr algn="ctr"/>
                      <a:r>
                        <a:rPr lang="en-IN" sz="3200" dirty="0">
                          <a:latin typeface="Times New Roman" pitchFamily="18" charset="0"/>
                          <a:cs typeface="Times New Roman" pitchFamily="18" charset="0"/>
                        </a:rPr>
                        <a:t>Year </a:t>
                      </a:r>
                      <a:r>
                        <a:rPr lang="en-IN" sz="3200" baseline="0" dirty="0">
                          <a:latin typeface="Times New Roman" pitchFamily="18" charset="0"/>
                          <a:cs typeface="Times New Roman" pitchFamily="18" charset="0"/>
                        </a:rPr>
                        <a:t> of publication</a:t>
                      </a:r>
                      <a:endParaRPr lang="en-IN" sz="3200" dirty="0">
                        <a:latin typeface="Times New Roman" pitchFamily="18" charset="0"/>
                        <a:cs typeface="Times New Roman" pitchFamily="18" charset="0"/>
                      </a:endParaRPr>
                    </a:p>
                  </a:txBody>
                  <a:tcPr/>
                </a:tc>
                <a:tc>
                  <a:txBody>
                    <a:bodyPr/>
                    <a:lstStyle/>
                    <a:p>
                      <a:pPr algn="ctr"/>
                      <a:r>
                        <a:rPr lang="en-IN" sz="3200" dirty="0">
                          <a:latin typeface="Times New Roman" pitchFamily="18" charset="0"/>
                          <a:cs typeface="Times New Roman" pitchFamily="18" charset="0"/>
                        </a:rPr>
                        <a:t>Main content of the paper</a:t>
                      </a:r>
                    </a:p>
                  </a:txBody>
                  <a:tcPr/>
                </a:tc>
                <a:extLst>
                  <a:ext uri="{0D108BD9-81ED-4DB2-BD59-A6C34878D82A}">
                    <a16:rowId xmlns:a16="http://schemas.microsoft.com/office/drawing/2014/main" xmlns="" val="10000"/>
                  </a:ext>
                </a:extLst>
              </a:tr>
              <a:tr h="3367586">
                <a:tc>
                  <a:txBody>
                    <a:bodyPr/>
                    <a:lstStyle/>
                    <a:p>
                      <a:r>
                        <a:rPr lang="en-IN" dirty="0">
                          <a:latin typeface="Times New Roman" pitchFamily="18" charset="0"/>
                          <a:cs typeface="Times New Roman" pitchFamily="18" charset="0"/>
                        </a:rPr>
                        <a:t>4</a:t>
                      </a:r>
                    </a:p>
                  </a:txBody>
                  <a:tcPr/>
                </a:tc>
                <a:tc>
                  <a:txBody>
                    <a:bodyPr/>
                    <a:lstStyle/>
                    <a:p>
                      <a:r>
                        <a:rPr lang="en-US" sz="2700" b="0" i="0" kern="1200" dirty="0">
                          <a:solidFill>
                            <a:schemeClr val="dk1"/>
                          </a:solidFill>
                          <a:latin typeface="Times New Roman" pitchFamily="18" charset="0"/>
                          <a:ea typeface="+mn-ea"/>
                          <a:cs typeface="Times New Roman" pitchFamily="18" charset="0"/>
                        </a:rPr>
                        <a:t>You, </a:t>
                      </a:r>
                      <a:r>
                        <a:rPr lang="en-US" sz="2700" b="0" i="0" kern="1200" dirty="0" err="1">
                          <a:solidFill>
                            <a:schemeClr val="dk1"/>
                          </a:solidFill>
                          <a:latin typeface="Times New Roman" pitchFamily="18" charset="0"/>
                          <a:ea typeface="+mn-ea"/>
                          <a:cs typeface="Times New Roman" pitchFamily="18" charset="0"/>
                        </a:rPr>
                        <a:t>Yue</a:t>
                      </a:r>
                      <a:endParaRPr lang="en-IN" dirty="0">
                        <a:latin typeface="Times New Roman" pitchFamily="18" charset="0"/>
                        <a:cs typeface="Times New Roman" pitchFamily="18" charset="0"/>
                      </a:endParaRPr>
                    </a:p>
                  </a:txBody>
                  <a:tcPr/>
                </a:tc>
                <a:tc>
                  <a:txBody>
                    <a:bodyPr/>
                    <a:lstStyle/>
                    <a:p>
                      <a:pPr marL="0" marR="0" indent="0" algn="l" defTabSz="1371600" rtl="0" eaLnBrk="1" fontAlgn="auto" latinLnBrk="0" hangingPunct="1">
                        <a:lnSpc>
                          <a:spcPct val="100000"/>
                        </a:lnSpc>
                        <a:spcBef>
                          <a:spcPts val="0"/>
                        </a:spcBef>
                        <a:spcAft>
                          <a:spcPts val="0"/>
                        </a:spcAft>
                        <a:buClrTx/>
                        <a:buSzTx/>
                        <a:buFontTx/>
                        <a:buNone/>
                        <a:tabLst/>
                        <a:defRPr/>
                      </a:pPr>
                      <a:r>
                        <a:rPr lang="en-US" sz="2700" b="0" i="0" u="none" strike="noStrike" kern="1200" dirty="0">
                          <a:solidFill>
                            <a:schemeClr val="dk1"/>
                          </a:solidFill>
                          <a:latin typeface="Times New Roman" pitchFamily="18" charset="0"/>
                          <a:ea typeface="+mn-ea"/>
                          <a:cs typeface="Times New Roman" pitchFamily="18" charset="0"/>
                          <a:hlinkClick r:id="rId2"/>
                        </a:rPr>
                        <a:t>Self-</a:t>
                      </a:r>
                      <a:r>
                        <a:rPr lang="en-US" sz="2700" b="1" i="0" u="none" strike="noStrike" kern="1200" dirty="0">
                          <a:solidFill>
                            <a:schemeClr val="dk1"/>
                          </a:solidFill>
                          <a:latin typeface="Times New Roman" pitchFamily="18" charset="0"/>
                          <a:ea typeface="+mn-ea"/>
                          <a:cs typeface="Times New Roman" pitchFamily="18" charset="0"/>
                          <a:hlinkClick r:id="rId2"/>
                        </a:rPr>
                        <a:t>diagnosis </a:t>
                      </a:r>
                      <a:r>
                        <a:rPr lang="en-US" sz="2700" b="0" i="0" u="none" strike="noStrike" kern="1200" dirty="0">
                          <a:solidFill>
                            <a:schemeClr val="dk1"/>
                          </a:solidFill>
                          <a:latin typeface="Times New Roman" pitchFamily="18" charset="0"/>
                          <a:ea typeface="+mn-ea"/>
                          <a:cs typeface="Times New Roman" pitchFamily="18" charset="0"/>
                          <a:hlinkClick r:id="rId2"/>
                        </a:rPr>
                        <a:t>through </a:t>
                      </a:r>
                      <a:r>
                        <a:rPr lang="en-US" sz="2700" b="0" i="0" u="none" strike="noStrike" kern="1200" dirty="0" err="1">
                          <a:solidFill>
                            <a:schemeClr val="dk1"/>
                          </a:solidFill>
                          <a:latin typeface="Times New Roman" pitchFamily="18" charset="0"/>
                          <a:ea typeface="+mn-ea"/>
                          <a:cs typeface="Times New Roman" pitchFamily="18" charset="0"/>
                          <a:hlinkClick r:id="rId2"/>
                        </a:rPr>
                        <a:t>chatbot</a:t>
                      </a:r>
                      <a:r>
                        <a:rPr lang="en-US" sz="2700" b="0" i="0" u="none" strike="noStrike" kern="1200" dirty="0">
                          <a:solidFill>
                            <a:schemeClr val="dk1"/>
                          </a:solidFill>
                          <a:latin typeface="Times New Roman" pitchFamily="18" charset="0"/>
                          <a:ea typeface="+mn-ea"/>
                          <a:cs typeface="Times New Roman" pitchFamily="18" charset="0"/>
                          <a:hlinkClick r:id="rId2"/>
                        </a:rPr>
                        <a:t>-based </a:t>
                      </a:r>
                      <a:r>
                        <a:rPr lang="en-US" sz="2700" b="1" i="0" u="none" strike="noStrike" kern="1200" dirty="0">
                          <a:solidFill>
                            <a:schemeClr val="dk1"/>
                          </a:solidFill>
                          <a:latin typeface="Times New Roman" pitchFamily="18" charset="0"/>
                          <a:ea typeface="+mn-ea"/>
                          <a:cs typeface="Times New Roman" pitchFamily="18" charset="0"/>
                          <a:hlinkClick r:id="rId2"/>
                        </a:rPr>
                        <a:t>symptom checkers</a:t>
                      </a:r>
                      <a:r>
                        <a:rPr lang="en-US" sz="2700" b="0" i="0" u="none" strike="noStrike" kern="1200" dirty="0">
                          <a:solidFill>
                            <a:schemeClr val="dk1"/>
                          </a:solidFill>
                          <a:latin typeface="Times New Roman" pitchFamily="18" charset="0"/>
                          <a:ea typeface="+mn-ea"/>
                          <a:cs typeface="Times New Roman" pitchFamily="18" charset="0"/>
                          <a:hlinkClick r:id="rId2"/>
                        </a:rPr>
                        <a:t>: user experiences and design considerations</a:t>
                      </a:r>
                      <a:endParaRPr lang="en-US" sz="2700" b="0" i="0" kern="1200" dirty="0">
                        <a:solidFill>
                          <a:schemeClr val="dk1"/>
                        </a:solidFill>
                        <a:latin typeface="Times New Roman" pitchFamily="18" charset="0"/>
                        <a:ea typeface="+mn-ea"/>
                        <a:cs typeface="Times New Roman" pitchFamily="18" charset="0"/>
                      </a:endParaRPr>
                    </a:p>
                    <a:p>
                      <a:endParaRPr lang="en-IN" dirty="0">
                        <a:latin typeface="Times New Roman" pitchFamily="18" charset="0"/>
                        <a:cs typeface="Times New Roman" pitchFamily="18" charset="0"/>
                      </a:endParaRPr>
                    </a:p>
                  </a:txBody>
                  <a:tcPr/>
                </a:tc>
                <a:tc>
                  <a:txBody>
                    <a:bodyPr/>
                    <a:lstStyle/>
                    <a:p>
                      <a:r>
                        <a:rPr lang="en-IN" dirty="0">
                          <a:latin typeface="Times New Roman" pitchFamily="18" charset="0"/>
                          <a:cs typeface="Times New Roman" pitchFamily="18" charset="0"/>
                        </a:rPr>
                        <a:t>2020</a:t>
                      </a:r>
                    </a:p>
                  </a:txBody>
                  <a:tcPr/>
                </a:tc>
                <a:tc>
                  <a:txBody>
                    <a:bodyPr/>
                    <a:lstStyle/>
                    <a:p>
                      <a:r>
                        <a:rPr lang="en-US" sz="2700" b="0" i="0" kern="1200" dirty="0">
                          <a:solidFill>
                            <a:schemeClr val="dk1"/>
                          </a:solidFill>
                          <a:latin typeface="Times New Roman" pitchFamily="18" charset="0"/>
                          <a:ea typeface="+mn-ea"/>
                          <a:cs typeface="Times New Roman" pitchFamily="18" charset="0"/>
                        </a:rPr>
                        <a:t> Developing Artificial Intelligence (AI)-based </a:t>
                      </a:r>
                      <a:r>
                        <a:rPr lang="en-US" sz="2700" b="0" i="0" kern="1200" dirty="0" err="1">
                          <a:solidFill>
                            <a:schemeClr val="dk1"/>
                          </a:solidFill>
                          <a:latin typeface="Times New Roman" pitchFamily="18" charset="0"/>
                          <a:ea typeface="+mn-ea"/>
                          <a:cs typeface="Times New Roman" pitchFamily="18" charset="0"/>
                        </a:rPr>
                        <a:t>chatbots</a:t>
                      </a:r>
                      <a:r>
                        <a:rPr lang="en-US" sz="2700" b="0" i="0" kern="1200" dirty="0">
                          <a:solidFill>
                            <a:schemeClr val="dk1"/>
                          </a:solidFill>
                          <a:latin typeface="Times New Roman" pitchFamily="18" charset="0"/>
                          <a:ea typeface="+mn-ea"/>
                          <a:cs typeface="Times New Roman" pitchFamily="18" charset="0"/>
                        </a:rPr>
                        <a:t> in the healthcare market, which use human-like conversations to interact with users</a:t>
                      </a:r>
                      <a:endParaRPr lang="en-IN" dirty="0">
                        <a:latin typeface="Times New Roman" pitchFamily="18" charset="0"/>
                        <a:cs typeface="Times New Roman" pitchFamily="18" charset="0"/>
                      </a:endParaRPr>
                    </a:p>
                  </a:txBody>
                  <a:tcPr/>
                </a:tc>
                <a:extLst>
                  <a:ext uri="{0D108BD9-81ED-4DB2-BD59-A6C34878D82A}">
                    <a16:rowId xmlns:a16="http://schemas.microsoft.com/office/drawing/2014/main" xmlns="" val="10001"/>
                  </a:ext>
                </a:extLst>
              </a:tr>
              <a:tr h="3367586">
                <a:tc>
                  <a:txBody>
                    <a:bodyPr/>
                    <a:lstStyle/>
                    <a:p>
                      <a:r>
                        <a:rPr lang="en-IN" dirty="0">
                          <a:latin typeface="Times New Roman" pitchFamily="18" charset="0"/>
                          <a:cs typeface="Times New Roman" pitchFamily="18" charset="0"/>
                        </a:rPr>
                        <a:t>5</a:t>
                      </a:r>
                    </a:p>
                  </a:txBody>
                  <a:tcPr/>
                </a:tc>
                <a:tc>
                  <a:txBody>
                    <a:bodyPr/>
                    <a:lstStyle/>
                    <a:p>
                      <a:r>
                        <a:rPr lang="pt-BR" sz="2700" b="0" i="0" u="sng" kern="1200" dirty="0">
                          <a:solidFill>
                            <a:schemeClr val="dk1"/>
                          </a:solidFill>
                          <a:latin typeface="Times New Roman" pitchFamily="18" charset="0"/>
                          <a:ea typeface="+mn-ea"/>
                          <a:cs typeface="Times New Roman" pitchFamily="18" charset="0"/>
                          <a:hlinkClick r:id="rId3"/>
                        </a:rPr>
                        <a:t>Y You</a:t>
                      </a:r>
                      <a:r>
                        <a:rPr lang="pt-BR" sz="2700" b="0" i="0" kern="1200" dirty="0">
                          <a:solidFill>
                            <a:schemeClr val="dk1"/>
                          </a:solidFill>
                          <a:latin typeface="Times New Roman" pitchFamily="18" charset="0"/>
                          <a:ea typeface="+mn-ea"/>
                          <a:cs typeface="Times New Roman" pitchFamily="18" charset="0"/>
                        </a:rPr>
                        <a:t>, </a:t>
                      </a:r>
                      <a:r>
                        <a:rPr lang="pt-BR" sz="2700" b="0" i="0" u="sng" kern="1200" dirty="0">
                          <a:solidFill>
                            <a:schemeClr val="dk1"/>
                          </a:solidFill>
                          <a:latin typeface="Times New Roman" pitchFamily="18" charset="0"/>
                          <a:ea typeface="+mn-ea"/>
                          <a:cs typeface="Times New Roman" pitchFamily="18" charset="0"/>
                          <a:hlinkClick r:id="rId4"/>
                        </a:rPr>
                        <a:t>R Ma</a:t>
                      </a:r>
                      <a:r>
                        <a:rPr lang="pt-BR" sz="2700" b="0" i="0" kern="1200" dirty="0">
                          <a:solidFill>
                            <a:schemeClr val="dk1"/>
                          </a:solidFill>
                          <a:latin typeface="Times New Roman" pitchFamily="18" charset="0"/>
                          <a:ea typeface="+mn-ea"/>
                          <a:cs typeface="Times New Roman" pitchFamily="18" charset="0"/>
                        </a:rPr>
                        <a:t>, </a:t>
                      </a:r>
                      <a:r>
                        <a:rPr lang="pt-BR" sz="2700" b="0" i="0" u="sng" kern="1200" dirty="0">
                          <a:solidFill>
                            <a:schemeClr val="dk1"/>
                          </a:solidFill>
                          <a:latin typeface="Times New Roman" pitchFamily="18" charset="0"/>
                          <a:ea typeface="+mn-ea"/>
                          <a:cs typeface="Times New Roman" pitchFamily="18" charset="0"/>
                          <a:hlinkClick r:id="rId5"/>
                        </a:rPr>
                        <a:t>X Gui</a:t>
                      </a:r>
                      <a:r>
                        <a:rPr lang="pt-BR" sz="2700" b="0" i="0" kern="1200" dirty="0">
                          <a:solidFill>
                            <a:schemeClr val="dk1"/>
                          </a:solidFill>
                          <a:latin typeface="Times New Roman" pitchFamily="18" charset="0"/>
                          <a:ea typeface="+mn-ea"/>
                          <a:cs typeface="Times New Roman" pitchFamily="18" charset="0"/>
                        </a:rPr>
                        <a:t> </a:t>
                      </a:r>
                      <a:endParaRPr lang="en-IN" dirty="0">
                        <a:latin typeface="Times New Roman" pitchFamily="18" charset="0"/>
                        <a:cs typeface="Times New Roman" pitchFamily="18" charset="0"/>
                      </a:endParaRPr>
                    </a:p>
                  </a:txBody>
                  <a:tcPr/>
                </a:tc>
                <a:tc>
                  <a:txBody>
                    <a:bodyPr/>
                    <a:lstStyle/>
                    <a:p>
                      <a:pPr marL="0" marR="0" indent="0" algn="l" defTabSz="1371600" rtl="0" eaLnBrk="1" fontAlgn="auto" latinLnBrk="0" hangingPunct="1">
                        <a:lnSpc>
                          <a:spcPct val="100000"/>
                        </a:lnSpc>
                        <a:spcBef>
                          <a:spcPts val="0"/>
                        </a:spcBef>
                        <a:spcAft>
                          <a:spcPts val="0"/>
                        </a:spcAft>
                        <a:buClrTx/>
                        <a:buSzTx/>
                        <a:buFontTx/>
                        <a:buNone/>
                        <a:tabLst/>
                        <a:defRPr/>
                      </a:pPr>
                      <a:r>
                        <a:rPr lang="en-US" sz="2700" b="0" i="0" kern="1200" dirty="0">
                          <a:solidFill>
                            <a:schemeClr val="dk1"/>
                          </a:solidFill>
                          <a:latin typeface="Times New Roman" pitchFamily="18" charset="0"/>
                          <a:ea typeface="+mn-ea"/>
                          <a:cs typeface="Times New Roman" pitchFamily="18" charset="0"/>
                        </a:rPr>
                        <a:t> </a:t>
                      </a:r>
                      <a:r>
                        <a:rPr lang="en-US" sz="2700" b="0" i="0" u="none" strike="noStrike" kern="1200" dirty="0">
                          <a:solidFill>
                            <a:schemeClr val="dk1"/>
                          </a:solidFill>
                          <a:latin typeface="Times New Roman" pitchFamily="18" charset="0"/>
                          <a:ea typeface="+mn-ea"/>
                          <a:cs typeface="Times New Roman" pitchFamily="18" charset="0"/>
                          <a:hlinkClick r:id="rId6"/>
                        </a:rPr>
                        <a:t>User experience of </a:t>
                      </a:r>
                      <a:r>
                        <a:rPr lang="en-US" sz="2700" b="1" i="0" u="none" strike="noStrike" kern="1200" dirty="0">
                          <a:solidFill>
                            <a:schemeClr val="dk1"/>
                          </a:solidFill>
                          <a:latin typeface="Times New Roman" pitchFamily="18" charset="0"/>
                          <a:ea typeface="+mn-ea"/>
                          <a:cs typeface="Times New Roman" pitchFamily="18" charset="0"/>
                          <a:hlinkClick r:id="rId6"/>
                        </a:rPr>
                        <a:t>symptom checkers</a:t>
                      </a:r>
                      <a:r>
                        <a:rPr lang="en-US" sz="2700" b="0" i="0" u="none" strike="noStrike" kern="1200" dirty="0">
                          <a:solidFill>
                            <a:schemeClr val="dk1"/>
                          </a:solidFill>
                          <a:latin typeface="Times New Roman" pitchFamily="18" charset="0"/>
                          <a:ea typeface="+mn-ea"/>
                          <a:cs typeface="Times New Roman" pitchFamily="18" charset="0"/>
                          <a:hlinkClick r:id="rId6"/>
                        </a:rPr>
                        <a:t>: a systematic review</a:t>
                      </a:r>
                      <a:endParaRPr lang="en-US" sz="2700" b="0" i="0" kern="1200" dirty="0">
                        <a:solidFill>
                          <a:schemeClr val="dk1"/>
                        </a:solidFill>
                        <a:latin typeface="Times New Roman" pitchFamily="18" charset="0"/>
                        <a:ea typeface="+mn-ea"/>
                        <a:cs typeface="Times New Roman" pitchFamily="18" charset="0"/>
                      </a:endParaRPr>
                    </a:p>
                    <a:p>
                      <a:endParaRPr lang="en-IN" dirty="0">
                        <a:latin typeface="Times New Roman" pitchFamily="18" charset="0"/>
                        <a:cs typeface="Times New Roman" pitchFamily="18" charset="0"/>
                      </a:endParaRPr>
                    </a:p>
                  </a:txBody>
                  <a:tcPr/>
                </a:tc>
                <a:tc>
                  <a:txBody>
                    <a:bodyPr/>
                    <a:lstStyle/>
                    <a:p>
                      <a:r>
                        <a:rPr lang="en-IN" dirty="0">
                          <a:latin typeface="Times New Roman" pitchFamily="18" charset="0"/>
                          <a:cs typeface="Times New Roman" pitchFamily="18" charset="0"/>
                        </a:rPr>
                        <a:t>2022</a:t>
                      </a:r>
                    </a:p>
                  </a:txBody>
                  <a:tcPr/>
                </a:tc>
                <a:tc>
                  <a:txBody>
                    <a:bodyPr/>
                    <a:lstStyle/>
                    <a:p>
                      <a:r>
                        <a:rPr lang="en-US" sz="2700" b="0" i="0" kern="1200" dirty="0">
                          <a:solidFill>
                            <a:schemeClr val="dk1"/>
                          </a:solidFill>
                          <a:latin typeface="Times New Roman" pitchFamily="18" charset="0"/>
                          <a:ea typeface="+mn-ea"/>
                          <a:cs typeface="Times New Roman" pitchFamily="18" charset="0"/>
                        </a:rPr>
                        <a:t>aiming to characterize users studied in the existing literature, identify the aspects of user experience of symptom checkers that have been studied, and offer design suggestions. </a:t>
                      </a:r>
                      <a:endParaRPr lang="en-IN" dirty="0">
                        <a:latin typeface="Times New Roman" pitchFamily="18" charset="0"/>
                        <a:cs typeface="Times New Roman" pitchFamily="18" charset="0"/>
                      </a:endParaRPr>
                    </a:p>
                  </a:txBody>
                  <a:tcPr/>
                </a:tc>
                <a:extLst>
                  <a:ext uri="{0D108BD9-81ED-4DB2-BD59-A6C34878D82A}">
                    <a16:rowId xmlns:a16="http://schemas.microsoft.com/office/drawing/2014/main" xmlns="" val="10002"/>
                  </a:ext>
                </a:extLst>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AFE67F3-EB06-4EB6-9D13-913951A832A8}" type="datetime3">
              <a:rPr lang="en-US" smtClean="0"/>
              <a:pPr/>
              <a:t>21 September 2024</a:t>
            </a:fld>
            <a:endParaRPr lang="en-US"/>
          </a:p>
        </p:txBody>
      </p:sp>
      <p:sp>
        <p:nvSpPr>
          <p:cNvPr id="3" name="Footer Placeholder 2"/>
          <p:cNvSpPr>
            <a:spLocks noGrp="1"/>
          </p:cNvSpPr>
          <p:nvPr>
            <p:ph type="ftr" sz="quarter" idx="11"/>
          </p:nvPr>
        </p:nvSpPr>
        <p:spPr/>
        <p:txBody>
          <a:bodyPr/>
          <a:lstStyle/>
          <a:p>
            <a:r>
              <a:rPr lang="en-IN" dirty="0"/>
              <a:t>DEPARTMENT OF COMPUTER SCIENCE &amp; ENGINEERING   / AI DRIVEN HEALTH MANAGEMENT</a:t>
            </a:r>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12</a:t>
            </a:fld>
            <a:endParaRPr lang="en-US"/>
          </a:p>
        </p:txBody>
      </p:sp>
      <p:graphicFrame>
        <p:nvGraphicFramePr>
          <p:cNvPr id="5" name="Table 4"/>
          <p:cNvGraphicFramePr>
            <a:graphicFrameLocks noGrp="1"/>
          </p:cNvGraphicFramePr>
          <p:nvPr/>
        </p:nvGraphicFramePr>
        <p:xfrm>
          <a:off x="438150" y="1117600"/>
          <a:ext cx="17335500" cy="8321040"/>
        </p:xfrm>
        <a:graphic>
          <a:graphicData uri="http://schemas.openxmlformats.org/drawingml/2006/table">
            <a:tbl>
              <a:tblPr firstRow="1" bandRow="1">
                <a:tableStyleId>{5C22544A-7EE6-4342-B048-85BDC9FD1C3A}</a:tableStyleId>
              </a:tblPr>
              <a:tblGrid>
                <a:gridCol w="1253837">
                  <a:extLst>
                    <a:ext uri="{9D8B030D-6E8A-4147-A177-3AD203B41FA5}">
                      <a16:colId xmlns:a16="http://schemas.microsoft.com/office/drawing/2014/main" xmlns="" val="20000"/>
                    </a:ext>
                  </a:extLst>
                </a:gridCol>
                <a:gridCol w="2880013">
                  <a:extLst>
                    <a:ext uri="{9D8B030D-6E8A-4147-A177-3AD203B41FA5}">
                      <a16:colId xmlns:a16="http://schemas.microsoft.com/office/drawing/2014/main" xmlns="" val="20001"/>
                    </a:ext>
                  </a:extLst>
                </a:gridCol>
                <a:gridCol w="4819650">
                  <a:extLst>
                    <a:ext uri="{9D8B030D-6E8A-4147-A177-3AD203B41FA5}">
                      <a16:colId xmlns:a16="http://schemas.microsoft.com/office/drawing/2014/main" xmlns="" val="20002"/>
                    </a:ext>
                  </a:extLst>
                </a:gridCol>
                <a:gridCol w="1981200">
                  <a:extLst>
                    <a:ext uri="{9D8B030D-6E8A-4147-A177-3AD203B41FA5}">
                      <a16:colId xmlns:a16="http://schemas.microsoft.com/office/drawing/2014/main" xmlns="" val="20003"/>
                    </a:ext>
                  </a:extLst>
                </a:gridCol>
                <a:gridCol w="6400800">
                  <a:extLst>
                    <a:ext uri="{9D8B030D-6E8A-4147-A177-3AD203B41FA5}">
                      <a16:colId xmlns:a16="http://schemas.microsoft.com/office/drawing/2014/main" xmlns="" val="20004"/>
                    </a:ext>
                  </a:extLst>
                </a:gridCol>
              </a:tblGrid>
              <a:tr h="818396">
                <a:tc>
                  <a:txBody>
                    <a:bodyPr/>
                    <a:lstStyle/>
                    <a:p>
                      <a:pPr algn="ctr"/>
                      <a:r>
                        <a:rPr lang="en-IN" sz="3200" dirty="0" err="1">
                          <a:latin typeface="Times New Roman" pitchFamily="18" charset="0"/>
                          <a:cs typeface="Times New Roman" pitchFamily="18" charset="0"/>
                        </a:rPr>
                        <a:t>Sl.No</a:t>
                      </a:r>
                      <a:endParaRPr lang="en-IN" sz="3200" dirty="0">
                        <a:latin typeface="Times New Roman" pitchFamily="18" charset="0"/>
                        <a:cs typeface="Times New Roman" pitchFamily="18" charset="0"/>
                      </a:endParaRPr>
                    </a:p>
                  </a:txBody>
                  <a:tcPr/>
                </a:tc>
                <a:tc>
                  <a:txBody>
                    <a:bodyPr/>
                    <a:lstStyle/>
                    <a:p>
                      <a:pPr algn="ctr"/>
                      <a:r>
                        <a:rPr lang="en-IN" sz="3200" dirty="0">
                          <a:latin typeface="Times New Roman" pitchFamily="18" charset="0"/>
                          <a:cs typeface="Times New Roman" pitchFamily="18" charset="0"/>
                        </a:rPr>
                        <a:t>Author’s Name</a:t>
                      </a:r>
                    </a:p>
                  </a:txBody>
                  <a:tcPr/>
                </a:tc>
                <a:tc>
                  <a:txBody>
                    <a:bodyPr/>
                    <a:lstStyle/>
                    <a:p>
                      <a:pPr algn="ctr"/>
                      <a:r>
                        <a:rPr lang="en-IN" sz="3200" dirty="0">
                          <a:latin typeface="Times New Roman" pitchFamily="18" charset="0"/>
                          <a:cs typeface="Times New Roman" pitchFamily="18" charset="0"/>
                        </a:rPr>
                        <a:t>Paper name and</a:t>
                      </a:r>
                      <a:r>
                        <a:rPr lang="en-IN" sz="3200" baseline="0" dirty="0">
                          <a:latin typeface="Times New Roman" pitchFamily="18" charset="0"/>
                          <a:cs typeface="Times New Roman" pitchFamily="18" charset="0"/>
                        </a:rPr>
                        <a:t> publication details</a:t>
                      </a:r>
                      <a:endParaRPr lang="en-IN" sz="3200" dirty="0">
                        <a:latin typeface="Times New Roman" pitchFamily="18" charset="0"/>
                        <a:cs typeface="Times New Roman" pitchFamily="18" charset="0"/>
                      </a:endParaRPr>
                    </a:p>
                  </a:txBody>
                  <a:tcPr/>
                </a:tc>
                <a:tc>
                  <a:txBody>
                    <a:bodyPr/>
                    <a:lstStyle/>
                    <a:p>
                      <a:pPr algn="ctr"/>
                      <a:r>
                        <a:rPr lang="en-IN" sz="3200" dirty="0">
                          <a:latin typeface="Times New Roman" pitchFamily="18" charset="0"/>
                          <a:cs typeface="Times New Roman" pitchFamily="18" charset="0"/>
                        </a:rPr>
                        <a:t>Year </a:t>
                      </a:r>
                      <a:r>
                        <a:rPr lang="en-IN" sz="3200" baseline="0" dirty="0">
                          <a:latin typeface="Times New Roman" pitchFamily="18" charset="0"/>
                          <a:cs typeface="Times New Roman" pitchFamily="18" charset="0"/>
                        </a:rPr>
                        <a:t> of publication</a:t>
                      </a:r>
                      <a:endParaRPr lang="en-IN" sz="3200" dirty="0">
                        <a:latin typeface="Times New Roman" pitchFamily="18" charset="0"/>
                        <a:cs typeface="Times New Roman" pitchFamily="18" charset="0"/>
                      </a:endParaRPr>
                    </a:p>
                  </a:txBody>
                  <a:tcPr/>
                </a:tc>
                <a:tc>
                  <a:txBody>
                    <a:bodyPr/>
                    <a:lstStyle/>
                    <a:p>
                      <a:pPr algn="ctr"/>
                      <a:r>
                        <a:rPr lang="en-IN" sz="3200" dirty="0">
                          <a:latin typeface="Times New Roman" pitchFamily="18" charset="0"/>
                          <a:cs typeface="Times New Roman" pitchFamily="18" charset="0"/>
                        </a:rPr>
                        <a:t>Main content of the paper</a:t>
                      </a:r>
                    </a:p>
                  </a:txBody>
                  <a:tcPr/>
                </a:tc>
                <a:extLst>
                  <a:ext uri="{0D108BD9-81ED-4DB2-BD59-A6C34878D82A}">
                    <a16:rowId xmlns:a16="http://schemas.microsoft.com/office/drawing/2014/main" xmlns="" val="10000"/>
                  </a:ext>
                </a:extLst>
              </a:tr>
              <a:tr h="2044700">
                <a:tc>
                  <a:txBody>
                    <a:bodyPr/>
                    <a:lstStyle/>
                    <a:p>
                      <a:r>
                        <a:rPr lang="en-IN" dirty="0">
                          <a:latin typeface="Times New Roman" pitchFamily="18" charset="0"/>
                          <a:cs typeface="Times New Roman" pitchFamily="18" charset="0"/>
                        </a:rPr>
                        <a:t>6</a:t>
                      </a:r>
                    </a:p>
                  </a:txBody>
                  <a:tcPr/>
                </a:tc>
                <a:tc>
                  <a:txBody>
                    <a:bodyPr/>
                    <a:lstStyle/>
                    <a:p>
                      <a:r>
                        <a:rPr lang="en-US" sz="2700" b="0" i="0" u="none" strike="noStrike" kern="1200" dirty="0">
                          <a:solidFill>
                            <a:schemeClr val="dk1"/>
                          </a:solidFill>
                          <a:latin typeface="Times New Roman" pitchFamily="18" charset="0"/>
                          <a:ea typeface="+mn-ea"/>
                          <a:cs typeface="Times New Roman" pitchFamily="18" charset="0"/>
                          <a:hlinkClick r:id="rId2"/>
                        </a:rPr>
                        <a:t>Nikita Vijay </a:t>
                      </a:r>
                      <a:r>
                        <a:rPr lang="en-US" sz="2700" b="0" i="0" u="none" strike="noStrike" kern="1200" dirty="0" err="1">
                          <a:solidFill>
                            <a:schemeClr val="dk1"/>
                          </a:solidFill>
                          <a:latin typeface="Times New Roman" pitchFamily="18" charset="0"/>
                          <a:ea typeface="+mn-ea"/>
                          <a:cs typeface="Times New Roman" pitchFamily="18" charset="0"/>
                          <a:hlinkClick r:id="rId2"/>
                        </a:rPr>
                        <a:t>Shinde</a:t>
                      </a:r>
                      <a:r>
                        <a:rPr lang="en-US" sz="2700" b="0" i="0" kern="1200" dirty="0">
                          <a:solidFill>
                            <a:schemeClr val="dk1"/>
                          </a:solidFill>
                          <a:latin typeface="Times New Roman" pitchFamily="18" charset="0"/>
                          <a:ea typeface="+mn-ea"/>
                          <a:cs typeface="Times New Roman" pitchFamily="18" charset="0"/>
                        </a:rPr>
                        <a:t>; </a:t>
                      </a:r>
                      <a:r>
                        <a:rPr lang="en-US" sz="2700" b="0" i="0" u="none" strike="noStrike" kern="1200" dirty="0" err="1">
                          <a:solidFill>
                            <a:schemeClr val="dk1"/>
                          </a:solidFill>
                          <a:latin typeface="Times New Roman" pitchFamily="18" charset="0"/>
                          <a:ea typeface="+mn-ea"/>
                          <a:cs typeface="Times New Roman" pitchFamily="18" charset="0"/>
                          <a:hlinkClick r:id="rId3"/>
                        </a:rPr>
                        <a:t>Aniket</a:t>
                      </a:r>
                      <a:r>
                        <a:rPr lang="en-US" sz="2700" b="0" i="0" u="none" strike="noStrike" kern="1200" dirty="0">
                          <a:solidFill>
                            <a:schemeClr val="dk1"/>
                          </a:solidFill>
                          <a:latin typeface="Times New Roman" pitchFamily="18" charset="0"/>
                          <a:ea typeface="+mn-ea"/>
                          <a:cs typeface="Times New Roman" pitchFamily="18" charset="0"/>
                          <a:hlinkClick r:id="rId3"/>
                        </a:rPr>
                        <a:t> </a:t>
                      </a:r>
                      <a:r>
                        <a:rPr lang="en-US" sz="2700" b="0" i="0" u="none" strike="noStrike" kern="1200" dirty="0" err="1">
                          <a:solidFill>
                            <a:schemeClr val="dk1"/>
                          </a:solidFill>
                          <a:latin typeface="Times New Roman" pitchFamily="18" charset="0"/>
                          <a:ea typeface="+mn-ea"/>
                          <a:cs typeface="Times New Roman" pitchFamily="18" charset="0"/>
                          <a:hlinkClick r:id="rId3"/>
                        </a:rPr>
                        <a:t>Akhade</a:t>
                      </a:r>
                      <a:r>
                        <a:rPr lang="en-US" sz="2700" b="0" i="0" kern="1200" dirty="0">
                          <a:solidFill>
                            <a:schemeClr val="dk1"/>
                          </a:solidFill>
                          <a:latin typeface="Times New Roman" pitchFamily="18" charset="0"/>
                          <a:ea typeface="+mn-ea"/>
                          <a:cs typeface="Times New Roman" pitchFamily="18" charset="0"/>
                        </a:rPr>
                        <a:t>; </a:t>
                      </a:r>
                      <a:r>
                        <a:rPr lang="en-US" sz="2700" b="0" i="0" u="none" strike="noStrike" kern="1200" dirty="0" err="1">
                          <a:solidFill>
                            <a:schemeClr val="dk1"/>
                          </a:solidFill>
                          <a:latin typeface="Times New Roman" pitchFamily="18" charset="0"/>
                          <a:ea typeface="+mn-ea"/>
                          <a:cs typeface="Times New Roman" pitchFamily="18" charset="0"/>
                          <a:hlinkClick r:id="rId4"/>
                        </a:rPr>
                        <a:t>Pranali</a:t>
                      </a:r>
                      <a:r>
                        <a:rPr lang="en-US" sz="2700" b="0" i="0" u="none" strike="noStrike" kern="1200" dirty="0">
                          <a:solidFill>
                            <a:schemeClr val="dk1"/>
                          </a:solidFill>
                          <a:latin typeface="Times New Roman" pitchFamily="18" charset="0"/>
                          <a:ea typeface="+mn-ea"/>
                          <a:cs typeface="Times New Roman" pitchFamily="18" charset="0"/>
                          <a:hlinkClick r:id="rId4"/>
                        </a:rPr>
                        <a:t> </a:t>
                      </a:r>
                      <a:r>
                        <a:rPr lang="en-US" sz="2700" b="0" i="0" u="none" strike="noStrike" kern="1200" dirty="0" err="1">
                          <a:solidFill>
                            <a:schemeClr val="dk1"/>
                          </a:solidFill>
                          <a:latin typeface="Times New Roman" pitchFamily="18" charset="0"/>
                          <a:ea typeface="+mn-ea"/>
                          <a:cs typeface="Times New Roman" pitchFamily="18" charset="0"/>
                          <a:hlinkClick r:id="rId4"/>
                        </a:rPr>
                        <a:t>Bagad</a:t>
                      </a:r>
                      <a:r>
                        <a:rPr lang="en-US" sz="2700" b="0" i="0" kern="1200" dirty="0">
                          <a:solidFill>
                            <a:schemeClr val="dk1"/>
                          </a:solidFill>
                          <a:latin typeface="Times New Roman" pitchFamily="18" charset="0"/>
                          <a:ea typeface="+mn-ea"/>
                          <a:cs typeface="Times New Roman" pitchFamily="18" charset="0"/>
                        </a:rPr>
                        <a:t>; </a:t>
                      </a:r>
                      <a:r>
                        <a:rPr lang="en-US" sz="2700" b="0" i="0" u="none" strike="noStrike" kern="1200" dirty="0" err="1">
                          <a:solidFill>
                            <a:schemeClr val="dk1"/>
                          </a:solidFill>
                          <a:latin typeface="Times New Roman" pitchFamily="18" charset="0"/>
                          <a:ea typeface="+mn-ea"/>
                          <a:cs typeface="Times New Roman" pitchFamily="18" charset="0"/>
                          <a:hlinkClick r:id="rId5"/>
                        </a:rPr>
                        <a:t>Harshit</a:t>
                      </a:r>
                      <a:r>
                        <a:rPr lang="en-US" sz="2700" b="0" i="0" u="none" strike="noStrike" kern="1200" dirty="0">
                          <a:solidFill>
                            <a:schemeClr val="dk1"/>
                          </a:solidFill>
                          <a:latin typeface="Times New Roman" pitchFamily="18" charset="0"/>
                          <a:ea typeface="+mn-ea"/>
                          <a:cs typeface="Times New Roman" pitchFamily="18" charset="0"/>
                          <a:hlinkClick r:id="rId5"/>
                        </a:rPr>
                        <a:t> </a:t>
                      </a:r>
                      <a:r>
                        <a:rPr lang="en-US" sz="2700" b="0" i="0" u="none" strike="noStrike" kern="1200" dirty="0" err="1">
                          <a:solidFill>
                            <a:schemeClr val="dk1"/>
                          </a:solidFill>
                          <a:latin typeface="Times New Roman" pitchFamily="18" charset="0"/>
                          <a:ea typeface="+mn-ea"/>
                          <a:cs typeface="Times New Roman" pitchFamily="18" charset="0"/>
                          <a:hlinkClick r:id="rId5"/>
                        </a:rPr>
                        <a:t>Bhavsar</a:t>
                      </a:r>
                      <a:r>
                        <a:rPr lang="en-US" sz="2700" b="0" i="0" kern="1200" dirty="0">
                          <a:solidFill>
                            <a:schemeClr val="dk1"/>
                          </a:solidFill>
                          <a:latin typeface="Times New Roman" pitchFamily="18" charset="0"/>
                          <a:ea typeface="+mn-ea"/>
                          <a:cs typeface="Times New Roman" pitchFamily="18" charset="0"/>
                        </a:rPr>
                        <a:t>; </a:t>
                      </a:r>
                      <a:r>
                        <a:rPr lang="en-US" sz="2700" b="0" i="0" u="none" strike="noStrike" kern="1200" dirty="0">
                          <a:solidFill>
                            <a:schemeClr val="dk1"/>
                          </a:solidFill>
                          <a:latin typeface="Times New Roman" pitchFamily="18" charset="0"/>
                          <a:ea typeface="+mn-ea"/>
                          <a:cs typeface="Times New Roman" pitchFamily="18" charset="0"/>
                          <a:hlinkClick r:id="rId6"/>
                        </a:rPr>
                        <a:t>S.K. </a:t>
                      </a:r>
                      <a:r>
                        <a:rPr lang="en-US" sz="2700" b="0" i="0" u="none" strike="noStrike" kern="1200" dirty="0" err="1">
                          <a:solidFill>
                            <a:schemeClr val="dk1"/>
                          </a:solidFill>
                          <a:latin typeface="Times New Roman" pitchFamily="18" charset="0"/>
                          <a:ea typeface="+mn-ea"/>
                          <a:cs typeface="Times New Roman" pitchFamily="18" charset="0"/>
                          <a:hlinkClick r:id="rId6"/>
                        </a:rPr>
                        <a:t>Wagh</a:t>
                      </a:r>
                      <a:r>
                        <a:rPr lang="en-US" sz="2700" b="0" i="0" kern="1200" dirty="0">
                          <a:solidFill>
                            <a:schemeClr val="dk1"/>
                          </a:solidFill>
                          <a:latin typeface="Times New Roman" pitchFamily="18" charset="0"/>
                          <a:ea typeface="+mn-ea"/>
                          <a:cs typeface="Times New Roman" pitchFamily="18" charset="0"/>
                        </a:rPr>
                        <a:t>; </a:t>
                      </a:r>
                      <a:r>
                        <a:rPr lang="en-US" sz="2700" b="0" i="0" u="sng" kern="1200" dirty="0" err="1">
                          <a:solidFill>
                            <a:schemeClr val="dk1"/>
                          </a:solidFill>
                          <a:latin typeface="Times New Roman" pitchFamily="18" charset="0"/>
                          <a:ea typeface="+mn-ea"/>
                          <a:cs typeface="Times New Roman" pitchFamily="18" charset="0"/>
                          <a:hlinkClick r:id="rId7"/>
                        </a:rPr>
                        <a:t>Amol</a:t>
                      </a:r>
                      <a:r>
                        <a:rPr lang="en-US" sz="2700" b="0" i="0" u="sng" kern="1200" dirty="0">
                          <a:solidFill>
                            <a:schemeClr val="dk1"/>
                          </a:solidFill>
                          <a:latin typeface="Times New Roman" pitchFamily="18" charset="0"/>
                          <a:ea typeface="+mn-ea"/>
                          <a:cs typeface="Times New Roman" pitchFamily="18" charset="0"/>
                          <a:hlinkClick r:id="rId7"/>
                        </a:rPr>
                        <a:t> </a:t>
                      </a:r>
                      <a:r>
                        <a:rPr lang="en-US" sz="2700" b="0" i="0" u="sng" kern="1200" dirty="0" err="1">
                          <a:solidFill>
                            <a:schemeClr val="dk1"/>
                          </a:solidFill>
                          <a:latin typeface="Times New Roman" pitchFamily="18" charset="0"/>
                          <a:ea typeface="+mn-ea"/>
                          <a:cs typeface="Times New Roman" pitchFamily="18" charset="0"/>
                          <a:hlinkClick r:id="rId7"/>
                        </a:rPr>
                        <a:t>Kamble</a:t>
                      </a:r>
                      <a:endParaRPr lang="en-IN" dirty="0">
                        <a:latin typeface="Times New Roman" pitchFamily="18" charset="0"/>
                        <a:cs typeface="Times New Roman" pitchFamily="18" charset="0"/>
                      </a:endParaRPr>
                    </a:p>
                  </a:txBody>
                  <a:tcPr/>
                </a:tc>
                <a:tc>
                  <a:txBody>
                    <a:bodyPr/>
                    <a:lstStyle/>
                    <a:p>
                      <a:pPr marL="0" marR="0" indent="0" algn="l" defTabSz="1371600" rtl="0" eaLnBrk="1" fontAlgn="auto" latinLnBrk="0" hangingPunct="1">
                        <a:lnSpc>
                          <a:spcPct val="100000"/>
                        </a:lnSpc>
                        <a:spcBef>
                          <a:spcPts val="0"/>
                        </a:spcBef>
                        <a:spcAft>
                          <a:spcPts val="0"/>
                        </a:spcAft>
                        <a:buClrTx/>
                        <a:buSzTx/>
                        <a:buFontTx/>
                        <a:buNone/>
                        <a:tabLst/>
                        <a:defRPr/>
                      </a:pPr>
                      <a:r>
                        <a:rPr lang="en-US" sz="2700" b="0" i="0" u="none" strike="noStrike" kern="1200" dirty="0">
                          <a:solidFill>
                            <a:schemeClr val="dk1"/>
                          </a:solidFill>
                          <a:latin typeface="Times New Roman" pitchFamily="18" charset="0"/>
                          <a:ea typeface="+mn-ea"/>
                          <a:cs typeface="Times New Roman" pitchFamily="18" charset="0"/>
                          <a:hlinkClick r:id="rId8"/>
                        </a:rPr>
                        <a:t>Healthcare </a:t>
                      </a:r>
                      <a:r>
                        <a:rPr lang="en-US" sz="2700" b="0" i="0" u="none" strike="noStrike" kern="1200" dirty="0" err="1">
                          <a:solidFill>
                            <a:schemeClr val="dk1"/>
                          </a:solidFill>
                          <a:latin typeface="Times New Roman" pitchFamily="18" charset="0"/>
                          <a:ea typeface="+mn-ea"/>
                          <a:cs typeface="Times New Roman" pitchFamily="18" charset="0"/>
                          <a:hlinkClick r:id="rId8"/>
                        </a:rPr>
                        <a:t>chatbot</a:t>
                      </a:r>
                      <a:r>
                        <a:rPr lang="en-US" sz="2700" b="0" i="0" u="none" strike="noStrike" kern="1200" dirty="0">
                          <a:solidFill>
                            <a:schemeClr val="dk1"/>
                          </a:solidFill>
                          <a:latin typeface="Times New Roman" pitchFamily="18" charset="0"/>
                          <a:ea typeface="+mn-ea"/>
                          <a:cs typeface="Times New Roman" pitchFamily="18" charset="0"/>
                          <a:hlinkClick r:id="rId8"/>
                        </a:rPr>
                        <a:t> system </a:t>
                      </a:r>
                      <a:r>
                        <a:rPr lang="en-US" sz="2700" b="1" i="0" u="none" strike="noStrike" kern="1200" dirty="0">
                          <a:solidFill>
                            <a:schemeClr val="dk1"/>
                          </a:solidFill>
                          <a:latin typeface="Times New Roman" pitchFamily="18" charset="0"/>
                          <a:ea typeface="+mn-ea"/>
                          <a:cs typeface="Times New Roman" pitchFamily="18" charset="0"/>
                          <a:hlinkClick r:id="rId8"/>
                        </a:rPr>
                        <a:t>using artificial intelligence</a:t>
                      </a:r>
                      <a:endParaRPr lang="en-US" sz="2700" b="0" i="0" kern="1200" dirty="0">
                        <a:solidFill>
                          <a:schemeClr val="dk1"/>
                        </a:solidFill>
                        <a:latin typeface="Times New Roman" pitchFamily="18" charset="0"/>
                        <a:ea typeface="+mn-ea"/>
                        <a:cs typeface="Times New Roman" pitchFamily="18" charset="0"/>
                      </a:endParaRPr>
                    </a:p>
                    <a:p>
                      <a:endParaRPr lang="en-IN" dirty="0">
                        <a:latin typeface="Times New Roman" pitchFamily="18" charset="0"/>
                        <a:cs typeface="Times New Roman" pitchFamily="18" charset="0"/>
                      </a:endParaRPr>
                    </a:p>
                  </a:txBody>
                  <a:tcPr/>
                </a:tc>
                <a:tc>
                  <a:txBody>
                    <a:bodyPr/>
                    <a:lstStyle/>
                    <a:p>
                      <a:r>
                        <a:rPr lang="en-IN" dirty="0">
                          <a:latin typeface="Times New Roman" pitchFamily="18" charset="0"/>
                          <a:cs typeface="Times New Roman" pitchFamily="18" charset="0"/>
                        </a:rPr>
                        <a:t>2021</a:t>
                      </a:r>
                    </a:p>
                  </a:txBody>
                  <a:tcPr/>
                </a:tc>
                <a:tc>
                  <a:txBody>
                    <a:bodyPr/>
                    <a:lstStyle/>
                    <a:p>
                      <a:r>
                        <a:rPr lang="en-US" sz="2700" b="0" i="0" kern="1200" dirty="0">
                          <a:solidFill>
                            <a:schemeClr val="dk1"/>
                          </a:solidFill>
                          <a:latin typeface="Times New Roman" pitchFamily="18" charset="0"/>
                          <a:ea typeface="+mn-ea"/>
                          <a:cs typeface="Times New Roman" pitchFamily="18" charset="0"/>
                        </a:rPr>
                        <a:t>This paper presents Healthcare </a:t>
                      </a:r>
                      <a:r>
                        <a:rPr lang="en-US" sz="2700" b="0" i="0" kern="1200" dirty="0" err="1">
                          <a:solidFill>
                            <a:schemeClr val="dk1"/>
                          </a:solidFill>
                          <a:latin typeface="Times New Roman" pitchFamily="18" charset="0"/>
                          <a:ea typeface="+mn-ea"/>
                          <a:cs typeface="Times New Roman" pitchFamily="18" charset="0"/>
                        </a:rPr>
                        <a:t>Chatbot</a:t>
                      </a:r>
                      <a:r>
                        <a:rPr lang="en-US" sz="2700" b="0" i="0" kern="1200" dirty="0">
                          <a:solidFill>
                            <a:schemeClr val="dk1"/>
                          </a:solidFill>
                          <a:latin typeface="Times New Roman" pitchFamily="18" charset="0"/>
                          <a:ea typeface="+mn-ea"/>
                          <a:cs typeface="Times New Roman" pitchFamily="18" charset="0"/>
                        </a:rPr>
                        <a:t> using Artificial Intelligence that can make a human-system interaction to resolve basic queries regarding health parameters before consulting a doctor. The actual purpose behind this work is to work on the user's symptoms and to provide medical suggestions according to it, to reduce the time and cost required for the process.</a:t>
                      </a:r>
                      <a:endParaRPr lang="en-IN" dirty="0">
                        <a:latin typeface="Times New Roman" pitchFamily="18" charset="0"/>
                        <a:cs typeface="Times New Roman" pitchFamily="18" charset="0"/>
                      </a:endParaRPr>
                    </a:p>
                  </a:txBody>
                  <a:tcPr/>
                </a:tc>
                <a:extLst>
                  <a:ext uri="{0D108BD9-81ED-4DB2-BD59-A6C34878D82A}">
                    <a16:rowId xmlns:a16="http://schemas.microsoft.com/office/drawing/2014/main" xmlns="" val="10001"/>
                  </a:ext>
                </a:extLst>
              </a:tr>
              <a:tr h="1924050">
                <a:tc>
                  <a:txBody>
                    <a:bodyPr/>
                    <a:lstStyle/>
                    <a:p>
                      <a:r>
                        <a:rPr lang="en-IN" dirty="0">
                          <a:latin typeface="Times New Roman" pitchFamily="18" charset="0"/>
                          <a:cs typeface="Times New Roman" pitchFamily="18" charset="0"/>
                        </a:rPr>
                        <a:t>7</a:t>
                      </a:r>
                    </a:p>
                  </a:txBody>
                  <a:tcPr/>
                </a:tc>
                <a:tc>
                  <a:txBody>
                    <a:bodyPr/>
                    <a:lstStyle/>
                    <a:p>
                      <a:r>
                        <a:rPr lang="en-US" sz="2700" b="0" i="0" u="none" strike="noStrike" kern="1200" dirty="0" err="1">
                          <a:solidFill>
                            <a:schemeClr val="dk1"/>
                          </a:solidFill>
                          <a:latin typeface="Times New Roman" pitchFamily="18" charset="0"/>
                          <a:ea typeface="+mn-ea"/>
                          <a:cs typeface="Times New Roman" pitchFamily="18" charset="0"/>
                          <a:hlinkClick r:id="rId9"/>
                        </a:rPr>
                        <a:t>Berkay</a:t>
                      </a:r>
                      <a:r>
                        <a:rPr lang="en-US" sz="2700" b="0" i="0" u="none" strike="noStrike" kern="1200" dirty="0">
                          <a:solidFill>
                            <a:schemeClr val="dk1"/>
                          </a:solidFill>
                          <a:latin typeface="Times New Roman" pitchFamily="18" charset="0"/>
                          <a:ea typeface="+mn-ea"/>
                          <a:cs typeface="Times New Roman" pitchFamily="18" charset="0"/>
                          <a:hlinkClick r:id="rId9"/>
                        </a:rPr>
                        <a:t> Murat</a:t>
                      </a:r>
                      <a:r>
                        <a:rPr lang="en-US" sz="2700" b="0" i="0" kern="1200" dirty="0">
                          <a:solidFill>
                            <a:schemeClr val="dk1"/>
                          </a:solidFill>
                          <a:latin typeface="Times New Roman" pitchFamily="18" charset="0"/>
                          <a:ea typeface="+mn-ea"/>
                          <a:cs typeface="Times New Roman" pitchFamily="18" charset="0"/>
                        </a:rPr>
                        <a:t>; </a:t>
                      </a:r>
                      <a:r>
                        <a:rPr lang="en-US" sz="2700" b="0" i="0" u="none" strike="noStrike" kern="1200" dirty="0" err="1">
                          <a:solidFill>
                            <a:schemeClr val="dk1"/>
                          </a:solidFill>
                          <a:latin typeface="Times New Roman" pitchFamily="18" charset="0"/>
                          <a:ea typeface="+mn-ea"/>
                          <a:cs typeface="Times New Roman" pitchFamily="18" charset="0"/>
                          <a:hlinkClick r:id="rId10"/>
                        </a:rPr>
                        <a:t>Arda</a:t>
                      </a:r>
                      <a:r>
                        <a:rPr lang="en-US" sz="2700" b="0" i="0" u="none" strike="noStrike" kern="1200" dirty="0">
                          <a:solidFill>
                            <a:schemeClr val="dk1"/>
                          </a:solidFill>
                          <a:latin typeface="Times New Roman" pitchFamily="18" charset="0"/>
                          <a:ea typeface="+mn-ea"/>
                          <a:cs typeface="Times New Roman" pitchFamily="18" charset="0"/>
                          <a:hlinkClick r:id="rId10"/>
                        </a:rPr>
                        <a:t> </a:t>
                      </a:r>
                      <a:r>
                        <a:rPr lang="en-US" sz="2700" b="0" i="0" u="none" strike="noStrike" kern="1200" dirty="0" err="1">
                          <a:solidFill>
                            <a:schemeClr val="dk1"/>
                          </a:solidFill>
                          <a:latin typeface="Times New Roman" pitchFamily="18" charset="0"/>
                          <a:ea typeface="+mn-ea"/>
                          <a:cs typeface="Times New Roman" pitchFamily="18" charset="0"/>
                          <a:hlinkClick r:id="rId10"/>
                        </a:rPr>
                        <a:t>Oğulcan</a:t>
                      </a:r>
                      <a:r>
                        <a:rPr lang="en-US" sz="2700" b="0" i="0" u="none" strike="noStrike" kern="1200" dirty="0">
                          <a:solidFill>
                            <a:schemeClr val="dk1"/>
                          </a:solidFill>
                          <a:latin typeface="Times New Roman" pitchFamily="18" charset="0"/>
                          <a:ea typeface="+mn-ea"/>
                          <a:cs typeface="Times New Roman" pitchFamily="18" charset="0"/>
                          <a:hlinkClick r:id="rId10"/>
                        </a:rPr>
                        <a:t> </a:t>
                      </a:r>
                      <a:r>
                        <a:rPr lang="en-US" sz="2700" b="0" i="0" u="none" strike="noStrike" kern="1200" dirty="0" err="1">
                          <a:solidFill>
                            <a:schemeClr val="dk1"/>
                          </a:solidFill>
                          <a:latin typeface="Times New Roman" pitchFamily="18" charset="0"/>
                          <a:ea typeface="+mn-ea"/>
                          <a:cs typeface="Times New Roman" pitchFamily="18" charset="0"/>
                          <a:hlinkClick r:id="rId10"/>
                        </a:rPr>
                        <a:t>Üzer</a:t>
                      </a:r>
                      <a:r>
                        <a:rPr lang="en-US" sz="2700" b="0" i="0" kern="1200" dirty="0">
                          <a:solidFill>
                            <a:schemeClr val="dk1"/>
                          </a:solidFill>
                          <a:latin typeface="Times New Roman" pitchFamily="18" charset="0"/>
                          <a:ea typeface="+mn-ea"/>
                          <a:cs typeface="Times New Roman" pitchFamily="18" charset="0"/>
                        </a:rPr>
                        <a:t>; </a:t>
                      </a:r>
                      <a:r>
                        <a:rPr lang="en-US" sz="2700" b="0" i="0" u="none" strike="noStrike" kern="1200" dirty="0" err="1">
                          <a:solidFill>
                            <a:schemeClr val="dk1"/>
                          </a:solidFill>
                          <a:latin typeface="Times New Roman" pitchFamily="18" charset="0"/>
                          <a:ea typeface="+mn-ea"/>
                          <a:cs typeface="Times New Roman" pitchFamily="18" charset="0"/>
                          <a:hlinkClick r:id="rId11"/>
                        </a:rPr>
                        <a:t>Sarp</a:t>
                      </a:r>
                      <a:r>
                        <a:rPr lang="en-US" sz="2700" b="0" i="0" u="none" strike="noStrike" kern="1200" dirty="0">
                          <a:solidFill>
                            <a:schemeClr val="dk1"/>
                          </a:solidFill>
                          <a:latin typeface="Times New Roman" pitchFamily="18" charset="0"/>
                          <a:ea typeface="+mn-ea"/>
                          <a:cs typeface="Times New Roman" pitchFamily="18" charset="0"/>
                          <a:hlinkClick r:id="rId11"/>
                        </a:rPr>
                        <a:t> </a:t>
                      </a:r>
                      <a:r>
                        <a:rPr lang="en-US" sz="2700" b="0" i="0" u="none" strike="noStrike" kern="1200" dirty="0" err="1">
                          <a:solidFill>
                            <a:schemeClr val="dk1"/>
                          </a:solidFill>
                          <a:latin typeface="Times New Roman" pitchFamily="18" charset="0"/>
                          <a:ea typeface="+mn-ea"/>
                          <a:cs typeface="Times New Roman" pitchFamily="18" charset="0"/>
                          <a:hlinkClick r:id="rId11"/>
                        </a:rPr>
                        <a:t>Ketenci</a:t>
                      </a:r>
                      <a:r>
                        <a:rPr lang="en-US" sz="2700" b="0" i="0" kern="1200" dirty="0">
                          <a:solidFill>
                            <a:schemeClr val="dk1"/>
                          </a:solidFill>
                          <a:latin typeface="Times New Roman" pitchFamily="18" charset="0"/>
                          <a:ea typeface="+mn-ea"/>
                          <a:cs typeface="Times New Roman" pitchFamily="18" charset="0"/>
                        </a:rPr>
                        <a:t>; </a:t>
                      </a:r>
                      <a:r>
                        <a:rPr lang="en-US" sz="2700" b="0" i="0" u="none" strike="noStrike" kern="1200" dirty="0" err="1">
                          <a:solidFill>
                            <a:schemeClr val="dk1"/>
                          </a:solidFill>
                          <a:latin typeface="Times New Roman" pitchFamily="18" charset="0"/>
                          <a:ea typeface="+mn-ea"/>
                          <a:cs typeface="Times New Roman" pitchFamily="18" charset="0"/>
                          <a:hlinkClick r:id="rId12"/>
                        </a:rPr>
                        <a:t>Sinan</a:t>
                      </a:r>
                      <a:r>
                        <a:rPr lang="en-US" sz="2700" b="0" i="0" u="none" strike="noStrike" kern="1200" dirty="0">
                          <a:solidFill>
                            <a:schemeClr val="dk1"/>
                          </a:solidFill>
                          <a:latin typeface="Times New Roman" pitchFamily="18" charset="0"/>
                          <a:ea typeface="+mn-ea"/>
                          <a:cs typeface="Times New Roman" pitchFamily="18" charset="0"/>
                          <a:hlinkClick r:id="rId12"/>
                        </a:rPr>
                        <a:t> </a:t>
                      </a:r>
                      <a:r>
                        <a:rPr lang="en-US" sz="2700" b="0" i="0" u="none" strike="noStrike" kern="1200" dirty="0" err="1">
                          <a:solidFill>
                            <a:schemeClr val="dk1"/>
                          </a:solidFill>
                          <a:latin typeface="Times New Roman" pitchFamily="18" charset="0"/>
                          <a:ea typeface="+mn-ea"/>
                          <a:cs typeface="Times New Roman" pitchFamily="18" charset="0"/>
                          <a:hlinkClick r:id="rId12"/>
                        </a:rPr>
                        <a:t>Yaşbek</a:t>
                      </a:r>
                      <a:r>
                        <a:rPr lang="en-US" sz="2700" b="0" i="0" kern="1200" dirty="0">
                          <a:solidFill>
                            <a:schemeClr val="dk1"/>
                          </a:solidFill>
                          <a:latin typeface="Times New Roman" pitchFamily="18" charset="0"/>
                          <a:ea typeface="+mn-ea"/>
                          <a:cs typeface="Times New Roman" pitchFamily="18" charset="0"/>
                        </a:rPr>
                        <a:t>; </a:t>
                      </a:r>
                      <a:r>
                        <a:rPr lang="en-US" sz="2700" b="0" i="0" u="none" strike="noStrike" kern="1200" dirty="0" err="1">
                          <a:solidFill>
                            <a:schemeClr val="dk1"/>
                          </a:solidFill>
                          <a:latin typeface="Times New Roman" pitchFamily="18" charset="0"/>
                          <a:ea typeface="+mn-ea"/>
                          <a:cs typeface="Times New Roman" pitchFamily="18" charset="0"/>
                          <a:hlinkClick r:id="rId13"/>
                        </a:rPr>
                        <a:t>İlker</a:t>
                      </a:r>
                      <a:r>
                        <a:rPr lang="en-US" sz="2700" b="0" i="0" u="none" strike="noStrike" kern="1200" dirty="0">
                          <a:solidFill>
                            <a:schemeClr val="dk1"/>
                          </a:solidFill>
                          <a:latin typeface="Times New Roman" pitchFamily="18" charset="0"/>
                          <a:ea typeface="+mn-ea"/>
                          <a:cs typeface="Times New Roman" pitchFamily="18" charset="0"/>
                          <a:hlinkClick r:id="rId13"/>
                        </a:rPr>
                        <a:t> </a:t>
                      </a:r>
                      <a:r>
                        <a:rPr lang="en-US" sz="2700" b="0" i="0" u="none" strike="noStrike" kern="1200" dirty="0" err="1">
                          <a:solidFill>
                            <a:schemeClr val="dk1"/>
                          </a:solidFill>
                          <a:latin typeface="Times New Roman" pitchFamily="18" charset="0"/>
                          <a:ea typeface="+mn-ea"/>
                          <a:cs typeface="Times New Roman" pitchFamily="18" charset="0"/>
                          <a:hlinkClick r:id="rId13"/>
                        </a:rPr>
                        <a:t>Korkmaz</a:t>
                      </a:r>
                      <a:endParaRPr lang="en-IN" dirty="0">
                        <a:latin typeface="Times New Roman" pitchFamily="18" charset="0"/>
                        <a:cs typeface="Times New Roman" pitchFamily="18" charset="0"/>
                      </a:endParaRPr>
                    </a:p>
                  </a:txBody>
                  <a:tcPr/>
                </a:tc>
                <a:tc>
                  <a:txBody>
                    <a:bodyPr/>
                    <a:lstStyle/>
                    <a:p>
                      <a:pPr marL="0" marR="0" indent="0" algn="l" defTabSz="1371600" rtl="0" eaLnBrk="1" fontAlgn="auto" latinLnBrk="0" hangingPunct="1">
                        <a:lnSpc>
                          <a:spcPct val="100000"/>
                        </a:lnSpc>
                        <a:spcBef>
                          <a:spcPts val="0"/>
                        </a:spcBef>
                        <a:spcAft>
                          <a:spcPts val="0"/>
                        </a:spcAft>
                        <a:buClrTx/>
                        <a:buSzTx/>
                        <a:buFontTx/>
                        <a:buNone/>
                        <a:tabLst/>
                        <a:defRPr/>
                      </a:pPr>
                      <a:r>
                        <a:rPr lang="en-US" sz="2700" b="0" i="0" u="none" strike="noStrike" kern="1200" dirty="0">
                          <a:solidFill>
                            <a:schemeClr val="dk1"/>
                          </a:solidFill>
                          <a:latin typeface="Times New Roman" pitchFamily="18" charset="0"/>
                          <a:ea typeface="+mn-ea"/>
                          <a:cs typeface="Times New Roman" pitchFamily="18" charset="0"/>
                          <a:hlinkClick r:id="rId14"/>
                        </a:rPr>
                        <a:t>A </a:t>
                      </a:r>
                      <a:r>
                        <a:rPr lang="en-US" sz="2700" b="1" i="0" u="none" strike="noStrike" kern="1200" dirty="0">
                          <a:solidFill>
                            <a:schemeClr val="dk1"/>
                          </a:solidFill>
                          <a:latin typeface="Times New Roman" pitchFamily="18" charset="0"/>
                          <a:ea typeface="+mn-ea"/>
                          <a:cs typeface="Times New Roman" pitchFamily="18" charset="0"/>
                          <a:hlinkClick r:id="rId14"/>
                        </a:rPr>
                        <a:t>Symptom </a:t>
                      </a:r>
                      <a:r>
                        <a:rPr lang="en-US" sz="2700" b="0" i="0" u="none" strike="noStrike" kern="1200" dirty="0">
                          <a:solidFill>
                            <a:schemeClr val="dk1"/>
                          </a:solidFill>
                          <a:latin typeface="Times New Roman" pitchFamily="18" charset="0"/>
                          <a:ea typeface="+mn-ea"/>
                          <a:cs typeface="Times New Roman" pitchFamily="18" charset="0"/>
                          <a:hlinkClick r:id="rId14"/>
                        </a:rPr>
                        <a:t>Evaluation System on Medical </a:t>
                      </a:r>
                      <a:r>
                        <a:rPr lang="en-US" sz="2700" b="1" i="0" u="none" strike="noStrike" kern="1200" dirty="0">
                          <a:solidFill>
                            <a:schemeClr val="dk1"/>
                          </a:solidFill>
                          <a:latin typeface="Times New Roman" pitchFamily="18" charset="0"/>
                          <a:ea typeface="+mn-ea"/>
                          <a:cs typeface="Times New Roman" pitchFamily="18" charset="0"/>
                          <a:hlinkClick r:id="rId14"/>
                        </a:rPr>
                        <a:t>Diagnosis</a:t>
                      </a:r>
                      <a:endParaRPr lang="en-US" sz="2700" b="0" i="0" kern="1200" dirty="0">
                        <a:solidFill>
                          <a:schemeClr val="dk1"/>
                        </a:solidFill>
                        <a:latin typeface="Times New Roman" pitchFamily="18" charset="0"/>
                        <a:ea typeface="+mn-ea"/>
                        <a:cs typeface="Times New Roman" pitchFamily="18" charset="0"/>
                      </a:endParaRPr>
                    </a:p>
                    <a:p>
                      <a:endParaRPr lang="en-IN" dirty="0">
                        <a:latin typeface="Times New Roman" pitchFamily="18" charset="0"/>
                        <a:cs typeface="Times New Roman" pitchFamily="18" charset="0"/>
                      </a:endParaRPr>
                    </a:p>
                  </a:txBody>
                  <a:tcPr/>
                </a:tc>
                <a:tc>
                  <a:txBody>
                    <a:bodyPr/>
                    <a:lstStyle/>
                    <a:p>
                      <a:r>
                        <a:rPr lang="en-IN" dirty="0">
                          <a:latin typeface="Times New Roman" pitchFamily="18" charset="0"/>
                          <a:cs typeface="Times New Roman" pitchFamily="18" charset="0"/>
                        </a:rPr>
                        <a:t>2023</a:t>
                      </a:r>
                    </a:p>
                  </a:txBody>
                  <a:tcPr/>
                </a:tc>
                <a:tc>
                  <a:txBody>
                    <a:bodyPr/>
                    <a:lstStyle/>
                    <a:p>
                      <a:r>
                        <a:rPr lang="en-US" sz="2700" b="0" i="0" kern="1200" dirty="0">
                          <a:solidFill>
                            <a:schemeClr val="dk1"/>
                          </a:solidFill>
                          <a:latin typeface="Times New Roman" pitchFamily="18" charset="0"/>
                          <a:ea typeface="+mn-ea"/>
                          <a:cs typeface="Times New Roman" pitchFamily="18" charset="0"/>
                        </a:rPr>
                        <a:t>The Symptom Evaluation System (SES) to be used on medical diagnosis is a software application that offers time-saving solutions to the problems regarding the communication and the relationship between patients and doctors. </a:t>
                      </a:r>
                      <a:endParaRPr lang="en-IN" dirty="0">
                        <a:latin typeface="Times New Roman" pitchFamily="18" charset="0"/>
                        <a:cs typeface="Times New Roman" pitchFamily="18" charset="0"/>
                      </a:endParaRPr>
                    </a:p>
                  </a:txBody>
                  <a:tcPr/>
                </a:tc>
                <a:extLst>
                  <a:ext uri="{0D108BD9-81ED-4DB2-BD59-A6C34878D82A}">
                    <a16:rowId xmlns:a16="http://schemas.microsoft.com/office/drawing/2014/main" xmlns="" val="10002"/>
                  </a:ext>
                </a:extLst>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AFE67F3-EB06-4EB6-9D13-913951A832A8}" type="datetime3">
              <a:rPr lang="en-US" smtClean="0"/>
              <a:pPr/>
              <a:t>21 September 2024</a:t>
            </a:fld>
            <a:endParaRPr lang="en-US"/>
          </a:p>
        </p:txBody>
      </p:sp>
      <p:sp>
        <p:nvSpPr>
          <p:cNvPr id="3" name="Footer Placeholder 2"/>
          <p:cNvSpPr>
            <a:spLocks noGrp="1"/>
          </p:cNvSpPr>
          <p:nvPr>
            <p:ph type="ftr" sz="quarter" idx="11"/>
          </p:nvPr>
        </p:nvSpPr>
        <p:spPr/>
        <p:txBody>
          <a:bodyPr/>
          <a:lstStyle/>
          <a:p>
            <a:r>
              <a:rPr lang="en-IN" dirty="0"/>
              <a:t>DEPARTMENT OF COMPUTER SCIENCE &amp; ENGINEERING   / AI DRIVEN HEALTH MANAGEMENT</a:t>
            </a:r>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13</a:t>
            </a:fld>
            <a:endParaRPr lang="en-US"/>
          </a:p>
        </p:txBody>
      </p:sp>
      <p:graphicFrame>
        <p:nvGraphicFramePr>
          <p:cNvPr id="5" name="Table 4"/>
          <p:cNvGraphicFramePr>
            <a:graphicFrameLocks noGrp="1"/>
          </p:cNvGraphicFramePr>
          <p:nvPr/>
        </p:nvGraphicFramePr>
        <p:xfrm>
          <a:off x="533400" y="1308100"/>
          <a:ext cx="17392650" cy="6616700"/>
        </p:xfrm>
        <a:graphic>
          <a:graphicData uri="http://schemas.openxmlformats.org/drawingml/2006/table">
            <a:tbl>
              <a:tblPr firstRow="1" bandRow="1">
                <a:tableStyleId>{5C22544A-7EE6-4342-B048-85BDC9FD1C3A}</a:tableStyleId>
              </a:tblPr>
              <a:tblGrid>
                <a:gridCol w="1285977">
                  <a:extLst>
                    <a:ext uri="{9D8B030D-6E8A-4147-A177-3AD203B41FA5}">
                      <a16:colId xmlns:a16="http://schemas.microsoft.com/office/drawing/2014/main" xmlns="" val="20000"/>
                    </a:ext>
                  </a:extLst>
                </a:gridCol>
                <a:gridCol w="3422756">
                  <a:extLst>
                    <a:ext uri="{9D8B030D-6E8A-4147-A177-3AD203B41FA5}">
                      <a16:colId xmlns:a16="http://schemas.microsoft.com/office/drawing/2014/main" xmlns="" val="20001"/>
                    </a:ext>
                  </a:extLst>
                </a:gridCol>
                <a:gridCol w="5119037">
                  <a:extLst>
                    <a:ext uri="{9D8B030D-6E8A-4147-A177-3AD203B41FA5}">
                      <a16:colId xmlns:a16="http://schemas.microsoft.com/office/drawing/2014/main" xmlns="" val="20002"/>
                    </a:ext>
                  </a:extLst>
                </a:gridCol>
                <a:gridCol w="2051523">
                  <a:extLst>
                    <a:ext uri="{9D8B030D-6E8A-4147-A177-3AD203B41FA5}">
                      <a16:colId xmlns:a16="http://schemas.microsoft.com/office/drawing/2014/main" xmlns="" val="20003"/>
                    </a:ext>
                  </a:extLst>
                </a:gridCol>
                <a:gridCol w="5513357">
                  <a:extLst>
                    <a:ext uri="{9D8B030D-6E8A-4147-A177-3AD203B41FA5}">
                      <a16:colId xmlns:a16="http://schemas.microsoft.com/office/drawing/2014/main" xmlns="" val="20004"/>
                    </a:ext>
                  </a:extLst>
                </a:gridCol>
              </a:tblGrid>
              <a:tr h="1758950">
                <a:tc>
                  <a:txBody>
                    <a:bodyPr/>
                    <a:lstStyle/>
                    <a:p>
                      <a:pPr algn="ctr"/>
                      <a:r>
                        <a:rPr lang="en-IN" sz="3200" dirty="0" err="1">
                          <a:latin typeface="Times New Roman" pitchFamily="18" charset="0"/>
                          <a:cs typeface="Times New Roman" pitchFamily="18" charset="0"/>
                        </a:rPr>
                        <a:t>Sl.No</a:t>
                      </a:r>
                      <a:endParaRPr lang="en-IN" sz="3200" dirty="0">
                        <a:latin typeface="Times New Roman" pitchFamily="18" charset="0"/>
                        <a:cs typeface="Times New Roman" pitchFamily="18" charset="0"/>
                      </a:endParaRPr>
                    </a:p>
                  </a:txBody>
                  <a:tcPr/>
                </a:tc>
                <a:tc>
                  <a:txBody>
                    <a:bodyPr/>
                    <a:lstStyle/>
                    <a:p>
                      <a:pPr algn="ctr"/>
                      <a:r>
                        <a:rPr lang="en-IN" sz="3200" dirty="0">
                          <a:latin typeface="Times New Roman" pitchFamily="18" charset="0"/>
                          <a:cs typeface="Times New Roman" pitchFamily="18" charset="0"/>
                        </a:rPr>
                        <a:t>Author’s Name</a:t>
                      </a:r>
                    </a:p>
                  </a:txBody>
                  <a:tcPr/>
                </a:tc>
                <a:tc>
                  <a:txBody>
                    <a:bodyPr/>
                    <a:lstStyle/>
                    <a:p>
                      <a:pPr algn="ctr"/>
                      <a:r>
                        <a:rPr lang="en-IN" sz="3200" dirty="0">
                          <a:latin typeface="Times New Roman" pitchFamily="18" charset="0"/>
                          <a:cs typeface="Times New Roman" pitchFamily="18" charset="0"/>
                        </a:rPr>
                        <a:t>Paper name and</a:t>
                      </a:r>
                      <a:r>
                        <a:rPr lang="en-IN" sz="3200" baseline="0" dirty="0">
                          <a:latin typeface="Times New Roman" pitchFamily="18" charset="0"/>
                          <a:cs typeface="Times New Roman" pitchFamily="18" charset="0"/>
                        </a:rPr>
                        <a:t> publication details</a:t>
                      </a:r>
                      <a:endParaRPr lang="en-IN" sz="3200" dirty="0">
                        <a:latin typeface="Times New Roman" pitchFamily="18" charset="0"/>
                        <a:cs typeface="Times New Roman" pitchFamily="18" charset="0"/>
                      </a:endParaRPr>
                    </a:p>
                  </a:txBody>
                  <a:tcPr/>
                </a:tc>
                <a:tc>
                  <a:txBody>
                    <a:bodyPr/>
                    <a:lstStyle/>
                    <a:p>
                      <a:pPr algn="ctr"/>
                      <a:r>
                        <a:rPr lang="en-IN" sz="3200" dirty="0">
                          <a:latin typeface="Times New Roman" pitchFamily="18" charset="0"/>
                          <a:cs typeface="Times New Roman" pitchFamily="18" charset="0"/>
                        </a:rPr>
                        <a:t>Year </a:t>
                      </a:r>
                      <a:r>
                        <a:rPr lang="en-IN" sz="3200" baseline="0" dirty="0">
                          <a:latin typeface="Times New Roman" pitchFamily="18" charset="0"/>
                          <a:cs typeface="Times New Roman" pitchFamily="18" charset="0"/>
                        </a:rPr>
                        <a:t> of publication</a:t>
                      </a:r>
                      <a:endParaRPr lang="en-IN" sz="3200" dirty="0">
                        <a:latin typeface="Times New Roman" pitchFamily="18" charset="0"/>
                        <a:cs typeface="Times New Roman" pitchFamily="18" charset="0"/>
                      </a:endParaRPr>
                    </a:p>
                  </a:txBody>
                  <a:tcPr/>
                </a:tc>
                <a:tc>
                  <a:txBody>
                    <a:bodyPr/>
                    <a:lstStyle/>
                    <a:p>
                      <a:pPr algn="ctr"/>
                      <a:r>
                        <a:rPr lang="en-IN" sz="3200" dirty="0">
                          <a:latin typeface="Times New Roman" pitchFamily="18" charset="0"/>
                          <a:cs typeface="Times New Roman" pitchFamily="18" charset="0"/>
                        </a:rPr>
                        <a:t>Main content of the paper</a:t>
                      </a:r>
                    </a:p>
                  </a:txBody>
                  <a:tcPr/>
                </a:tc>
                <a:extLst>
                  <a:ext uri="{0D108BD9-81ED-4DB2-BD59-A6C34878D82A}">
                    <a16:rowId xmlns:a16="http://schemas.microsoft.com/office/drawing/2014/main" xmlns="" val="10000"/>
                  </a:ext>
                </a:extLst>
              </a:tr>
              <a:tr h="4857750">
                <a:tc>
                  <a:txBody>
                    <a:bodyPr/>
                    <a:lstStyle/>
                    <a:p>
                      <a:r>
                        <a:rPr lang="en-IN" dirty="0">
                          <a:latin typeface="Times New Roman" pitchFamily="18" charset="0"/>
                          <a:cs typeface="Times New Roman" pitchFamily="18" charset="0"/>
                        </a:rPr>
                        <a:t>8</a:t>
                      </a:r>
                    </a:p>
                  </a:txBody>
                  <a:tcPr/>
                </a:tc>
                <a:tc>
                  <a:txBody>
                    <a:bodyPr/>
                    <a:lstStyle/>
                    <a:p>
                      <a:r>
                        <a:rPr lang="en-US" sz="2700" b="0" i="0" u="none" strike="noStrike" kern="1200" dirty="0" err="1">
                          <a:solidFill>
                            <a:schemeClr val="dk1"/>
                          </a:solidFill>
                          <a:latin typeface="Times New Roman" pitchFamily="18" charset="0"/>
                          <a:ea typeface="+mn-ea"/>
                          <a:cs typeface="Times New Roman" pitchFamily="18" charset="0"/>
                          <a:hlinkClick r:id="rId2"/>
                        </a:rPr>
                        <a:t>Lekha</a:t>
                      </a:r>
                      <a:r>
                        <a:rPr lang="en-US" sz="2700" b="0" i="0" u="none" strike="noStrike" kern="1200" dirty="0">
                          <a:solidFill>
                            <a:schemeClr val="dk1"/>
                          </a:solidFill>
                          <a:latin typeface="Times New Roman" pitchFamily="18" charset="0"/>
                          <a:ea typeface="+mn-ea"/>
                          <a:cs typeface="Times New Roman" pitchFamily="18" charset="0"/>
                          <a:hlinkClick r:id="rId2"/>
                        </a:rPr>
                        <a:t> </a:t>
                      </a:r>
                      <a:r>
                        <a:rPr lang="en-US" sz="2700" b="0" i="0" u="none" strike="noStrike" kern="1200" dirty="0" err="1">
                          <a:solidFill>
                            <a:schemeClr val="dk1"/>
                          </a:solidFill>
                          <a:latin typeface="Times New Roman" pitchFamily="18" charset="0"/>
                          <a:ea typeface="+mn-ea"/>
                          <a:cs typeface="Times New Roman" pitchFamily="18" charset="0"/>
                          <a:hlinkClick r:id="rId2"/>
                        </a:rPr>
                        <a:t>Athota</a:t>
                      </a:r>
                      <a:r>
                        <a:rPr lang="en-US" sz="2700" b="0" i="0" kern="1200" dirty="0">
                          <a:solidFill>
                            <a:schemeClr val="dk1"/>
                          </a:solidFill>
                          <a:latin typeface="Times New Roman" pitchFamily="18" charset="0"/>
                          <a:ea typeface="+mn-ea"/>
                          <a:cs typeface="Times New Roman" pitchFamily="18" charset="0"/>
                        </a:rPr>
                        <a:t>; </a:t>
                      </a:r>
                      <a:r>
                        <a:rPr lang="en-US" sz="2700" b="0" i="0" u="none" strike="noStrike" kern="1200" dirty="0" err="1">
                          <a:solidFill>
                            <a:schemeClr val="dk1"/>
                          </a:solidFill>
                          <a:latin typeface="Times New Roman" pitchFamily="18" charset="0"/>
                          <a:ea typeface="+mn-ea"/>
                          <a:cs typeface="Times New Roman" pitchFamily="18" charset="0"/>
                          <a:hlinkClick r:id="rId3"/>
                        </a:rPr>
                        <a:t>Vinod</a:t>
                      </a:r>
                      <a:r>
                        <a:rPr lang="en-US" sz="2700" b="0" i="0" u="none" strike="noStrike" kern="1200" dirty="0">
                          <a:solidFill>
                            <a:schemeClr val="dk1"/>
                          </a:solidFill>
                          <a:latin typeface="Times New Roman" pitchFamily="18" charset="0"/>
                          <a:ea typeface="+mn-ea"/>
                          <a:cs typeface="Times New Roman" pitchFamily="18" charset="0"/>
                          <a:hlinkClick r:id="rId3"/>
                        </a:rPr>
                        <a:t> Kumar </a:t>
                      </a:r>
                      <a:r>
                        <a:rPr lang="en-US" sz="2700" b="0" i="0" u="none" strike="noStrike" kern="1200" dirty="0" err="1">
                          <a:solidFill>
                            <a:schemeClr val="dk1"/>
                          </a:solidFill>
                          <a:latin typeface="Times New Roman" pitchFamily="18" charset="0"/>
                          <a:ea typeface="+mn-ea"/>
                          <a:cs typeface="Times New Roman" pitchFamily="18" charset="0"/>
                          <a:hlinkClick r:id="rId3"/>
                        </a:rPr>
                        <a:t>Shukla</a:t>
                      </a:r>
                      <a:r>
                        <a:rPr lang="en-US" sz="2700" b="0" i="0" kern="1200" dirty="0">
                          <a:solidFill>
                            <a:schemeClr val="dk1"/>
                          </a:solidFill>
                          <a:latin typeface="Times New Roman" pitchFamily="18" charset="0"/>
                          <a:ea typeface="+mn-ea"/>
                          <a:cs typeface="Times New Roman" pitchFamily="18" charset="0"/>
                        </a:rPr>
                        <a:t>; </a:t>
                      </a:r>
                      <a:r>
                        <a:rPr lang="en-US" sz="2700" b="0" i="0" u="none" strike="noStrike" kern="1200" dirty="0" err="1">
                          <a:solidFill>
                            <a:schemeClr val="dk1"/>
                          </a:solidFill>
                          <a:latin typeface="Times New Roman" pitchFamily="18" charset="0"/>
                          <a:ea typeface="+mn-ea"/>
                          <a:cs typeface="Times New Roman" pitchFamily="18" charset="0"/>
                          <a:hlinkClick r:id="rId4"/>
                        </a:rPr>
                        <a:t>Nitin</a:t>
                      </a:r>
                      <a:r>
                        <a:rPr lang="en-US" sz="2700" b="0" i="0" u="none" strike="noStrike" kern="1200" dirty="0">
                          <a:solidFill>
                            <a:schemeClr val="dk1"/>
                          </a:solidFill>
                          <a:latin typeface="Times New Roman" pitchFamily="18" charset="0"/>
                          <a:ea typeface="+mn-ea"/>
                          <a:cs typeface="Times New Roman" pitchFamily="18" charset="0"/>
                          <a:hlinkClick r:id="rId4"/>
                        </a:rPr>
                        <a:t> </a:t>
                      </a:r>
                      <a:r>
                        <a:rPr lang="en-US" sz="2700" b="0" i="0" u="none" strike="noStrike" kern="1200" dirty="0" err="1">
                          <a:solidFill>
                            <a:schemeClr val="dk1"/>
                          </a:solidFill>
                          <a:latin typeface="Times New Roman" pitchFamily="18" charset="0"/>
                          <a:ea typeface="+mn-ea"/>
                          <a:cs typeface="Times New Roman" pitchFamily="18" charset="0"/>
                          <a:hlinkClick r:id="rId4"/>
                        </a:rPr>
                        <a:t>Pandey</a:t>
                      </a:r>
                      <a:r>
                        <a:rPr lang="en-US" sz="2700" b="0" i="0" kern="1200" dirty="0">
                          <a:solidFill>
                            <a:schemeClr val="dk1"/>
                          </a:solidFill>
                          <a:latin typeface="Times New Roman" pitchFamily="18" charset="0"/>
                          <a:ea typeface="+mn-ea"/>
                          <a:cs typeface="Times New Roman" pitchFamily="18" charset="0"/>
                        </a:rPr>
                        <a:t>; </a:t>
                      </a:r>
                      <a:r>
                        <a:rPr lang="en-US" sz="2700" b="0" i="0" u="none" strike="noStrike" kern="1200" dirty="0">
                          <a:solidFill>
                            <a:schemeClr val="dk1"/>
                          </a:solidFill>
                          <a:latin typeface="Times New Roman" pitchFamily="18" charset="0"/>
                          <a:ea typeface="+mn-ea"/>
                          <a:cs typeface="Times New Roman" pitchFamily="18" charset="0"/>
                          <a:hlinkClick r:id="rId5"/>
                        </a:rPr>
                        <a:t>Ajay </a:t>
                      </a:r>
                      <a:r>
                        <a:rPr lang="en-US" sz="2700" b="0" i="0" u="none" strike="noStrike" kern="1200" dirty="0" err="1">
                          <a:solidFill>
                            <a:schemeClr val="dk1"/>
                          </a:solidFill>
                          <a:latin typeface="Times New Roman" pitchFamily="18" charset="0"/>
                          <a:ea typeface="+mn-ea"/>
                          <a:cs typeface="Times New Roman" pitchFamily="18" charset="0"/>
                          <a:hlinkClick r:id="rId5"/>
                        </a:rPr>
                        <a:t>Rana</a:t>
                      </a:r>
                      <a:endParaRPr lang="en-IN" dirty="0">
                        <a:latin typeface="Times New Roman" pitchFamily="18" charset="0"/>
                        <a:cs typeface="Times New Roman" pitchFamily="18" charset="0"/>
                      </a:endParaRPr>
                    </a:p>
                  </a:txBody>
                  <a:tcPr/>
                </a:tc>
                <a:tc>
                  <a:txBody>
                    <a:bodyPr/>
                    <a:lstStyle/>
                    <a:p>
                      <a:pPr marL="0" marR="0" indent="0" algn="l" defTabSz="1371600" rtl="0" eaLnBrk="1" fontAlgn="auto" latinLnBrk="0" hangingPunct="1">
                        <a:lnSpc>
                          <a:spcPct val="100000"/>
                        </a:lnSpc>
                        <a:spcBef>
                          <a:spcPts val="0"/>
                        </a:spcBef>
                        <a:spcAft>
                          <a:spcPts val="0"/>
                        </a:spcAft>
                        <a:buClrTx/>
                        <a:buSzTx/>
                        <a:buFontTx/>
                        <a:buNone/>
                        <a:tabLst/>
                        <a:defRPr/>
                      </a:pPr>
                      <a:r>
                        <a:rPr lang="en-US" sz="2700" b="0" i="0" u="none" strike="noStrike" kern="1200" dirty="0" err="1">
                          <a:solidFill>
                            <a:schemeClr val="dk1"/>
                          </a:solidFill>
                          <a:latin typeface="Times New Roman" pitchFamily="18" charset="0"/>
                          <a:ea typeface="+mn-ea"/>
                          <a:cs typeface="Times New Roman" pitchFamily="18" charset="0"/>
                          <a:hlinkClick r:id="rId6"/>
                        </a:rPr>
                        <a:t>Chatbot</a:t>
                      </a:r>
                      <a:r>
                        <a:rPr lang="en-US" sz="2700" b="0" i="0" u="none" strike="noStrike" kern="1200" dirty="0">
                          <a:solidFill>
                            <a:schemeClr val="dk1"/>
                          </a:solidFill>
                          <a:latin typeface="Times New Roman" pitchFamily="18" charset="0"/>
                          <a:ea typeface="+mn-ea"/>
                          <a:cs typeface="Times New Roman" pitchFamily="18" charset="0"/>
                          <a:hlinkClick r:id="rId6"/>
                        </a:rPr>
                        <a:t> for healthcare system </a:t>
                      </a:r>
                      <a:r>
                        <a:rPr lang="en-US" sz="2700" b="1" i="0" u="none" strike="noStrike" kern="1200" dirty="0">
                          <a:solidFill>
                            <a:schemeClr val="dk1"/>
                          </a:solidFill>
                          <a:latin typeface="Times New Roman" pitchFamily="18" charset="0"/>
                          <a:ea typeface="+mn-ea"/>
                          <a:cs typeface="Times New Roman" pitchFamily="18" charset="0"/>
                          <a:hlinkClick r:id="rId6"/>
                        </a:rPr>
                        <a:t>using artificial intelligence</a:t>
                      </a:r>
                      <a:endParaRPr lang="en-US" sz="2700" b="0" i="0" kern="1200" dirty="0">
                        <a:solidFill>
                          <a:schemeClr val="dk1"/>
                        </a:solidFill>
                        <a:latin typeface="Times New Roman" pitchFamily="18" charset="0"/>
                        <a:ea typeface="+mn-ea"/>
                        <a:cs typeface="Times New Roman" pitchFamily="18" charset="0"/>
                      </a:endParaRPr>
                    </a:p>
                    <a:p>
                      <a:endParaRPr lang="en-IN" dirty="0">
                        <a:latin typeface="Times New Roman" pitchFamily="18" charset="0"/>
                        <a:cs typeface="Times New Roman" pitchFamily="18" charset="0"/>
                      </a:endParaRPr>
                    </a:p>
                  </a:txBody>
                  <a:tcPr/>
                </a:tc>
                <a:tc>
                  <a:txBody>
                    <a:bodyPr/>
                    <a:lstStyle/>
                    <a:p>
                      <a:r>
                        <a:rPr lang="en-IN" dirty="0">
                          <a:latin typeface="Times New Roman" pitchFamily="18" charset="0"/>
                          <a:cs typeface="Times New Roman" pitchFamily="18" charset="0"/>
                        </a:rPr>
                        <a:t>2020</a:t>
                      </a:r>
                    </a:p>
                  </a:txBody>
                  <a:tcPr/>
                </a:tc>
                <a:tc>
                  <a:txBody>
                    <a:bodyPr/>
                    <a:lstStyle/>
                    <a:p>
                      <a:r>
                        <a:rPr lang="en-US" sz="2700" b="0" i="0" kern="1200" dirty="0">
                          <a:solidFill>
                            <a:schemeClr val="dk1"/>
                          </a:solidFill>
                          <a:latin typeface="Times New Roman" pitchFamily="18" charset="0"/>
                          <a:ea typeface="+mn-ea"/>
                          <a:cs typeface="Times New Roman" pitchFamily="18" charset="0"/>
                        </a:rPr>
                        <a:t>Healthcare is very important to lead a good life. However, it is very difficult to obtain the consultation with the doctor for every health problem. The idea is to create a medical </a:t>
                      </a:r>
                      <a:r>
                        <a:rPr lang="en-US" sz="2700" b="0" i="0" kern="1200" dirty="0" err="1">
                          <a:solidFill>
                            <a:schemeClr val="dk1"/>
                          </a:solidFill>
                          <a:latin typeface="Times New Roman" pitchFamily="18" charset="0"/>
                          <a:ea typeface="+mn-ea"/>
                          <a:cs typeface="Times New Roman" pitchFamily="18" charset="0"/>
                        </a:rPr>
                        <a:t>chatbot</a:t>
                      </a:r>
                      <a:r>
                        <a:rPr lang="en-US" sz="2700" b="0" i="0" kern="1200" dirty="0">
                          <a:solidFill>
                            <a:schemeClr val="dk1"/>
                          </a:solidFill>
                          <a:latin typeface="Times New Roman" pitchFamily="18" charset="0"/>
                          <a:ea typeface="+mn-ea"/>
                          <a:cs typeface="Times New Roman" pitchFamily="18" charset="0"/>
                        </a:rPr>
                        <a:t> using Artificial Intelligence that can diagnose the disease and provide basic details about the disease before consulting a doctor.</a:t>
                      </a:r>
                      <a:endParaRPr lang="en-IN" dirty="0">
                        <a:latin typeface="Times New Roman" pitchFamily="18" charset="0"/>
                        <a:cs typeface="Times New Roman" pitchFamily="18" charset="0"/>
                      </a:endParaRPr>
                    </a:p>
                  </a:txBody>
                  <a:tcPr/>
                </a:tc>
                <a:extLst>
                  <a:ext uri="{0D108BD9-81ED-4DB2-BD59-A6C34878D82A}">
                    <a16:rowId xmlns:a16="http://schemas.microsoft.com/office/drawing/2014/main" xmlns="" val="10001"/>
                  </a:ext>
                </a:extLst>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16C9AA6-2635-49DA-BE51-3DDFEB90699A}" type="datetime3">
              <a:rPr lang="en-US" smtClean="0"/>
              <a:pPr/>
              <a:t>21 September 2024</a:t>
            </a:fld>
            <a:endParaRPr lang="en-US"/>
          </a:p>
        </p:txBody>
      </p:sp>
      <p:sp>
        <p:nvSpPr>
          <p:cNvPr id="3" name="Footer Placeholder 2"/>
          <p:cNvSpPr>
            <a:spLocks noGrp="1"/>
          </p:cNvSpPr>
          <p:nvPr>
            <p:ph type="ftr" sz="quarter" idx="11"/>
          </p:nvPr>
        </p:nvSpPr>
        <p:spPr/>
        <p:txBody>
          <a:bodyPr/>
          <a:lstStyle/>
          <a:p>
            <a:r>
              <a:rPr lang="en-IN" dirty="0"/>
              <a:t>DEPARTMENT OF COMPUTER SCIENCE &amp; ENGINEERING   / AI DRIVEN HEALTH MANAGEMENT</a:t>
            </a:r>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14</a:t>
            </a:fld>
            <a:endParaRPr lang="en-US"/>
          </a:p>
        </p:txBody>
      </p:sp>
      <p:sp>
        <p:nvSpPr>
          <p:cNvPr id="5" name="Rectangle 4"/>
          <p:cNvSpPr/>
          <p:nvPr/>
        </p:nvSpPr>
        <p:spPr>
          <a:xfrm>
            <a:off x="5245279" y="285296"/>
            <a:ext cx="7853625" cy="823752"/>
          </a:xfrm>
          <a:prstGeom prst="rect">
            <a:avLst/>
          </a:prstGeom>
        </p:spPr>
        <p:txBody>
          <a:bodyPr wrap="none">
            <a:spAutoFit/>
          </a:bodyPr>
          <a:lstStyle/>
          <a:p>
            <a:pPr lvl="1">
              <a:lnSpc>
                <a:spcPct val="150000"/>
              </a:lnSpc>
            </a:pPr>
            <a:r>
              <a:rPr lang="en-IN" sz="3600" b="1" dirty="0">
                <a:latin typeface="Times New Roman" pitchFamily="18" charset="0"/>
                <a:cs typeface="Times New Roman" pitchFamily="18" charset="0"/>
              </a:rPr>
              <a:t>DESIGN AND METHODOLOGIES</a:t>
            </a:r>
          </a:p>
        </p:txBody>
      </p:sp>
      <p:sp>
        <p:nvSpPr>
          <p:cNvPr id="6" name="Rectangle 5"/>
          <p:cNvSpPr/>
          <p:nvPr/>
        </p:nvSpPr>
        <p:spPr>
          <a:xfrm>
            <a:off x="2327564" y="2451207"/>
            <a:ext cx="13487400" cy="7124514"/>
          </a:xfrm>
          <a:prstGeom prst="rect">
            <a:avLst/>
          </a:prstGeom>
        </p:spPr>
        <p:txBody>
          <a:bodyPr wrap="square" lIns="91440" tIns="45720" rIns="91440" bIns="45720" anchor="t">
            <a:spAutoFit/>
          </a:bodyPr>
          <a:lstStyle/>
          <a:p>
            <a:pPr>
              <a:lnSpc>
                <a:spcPct val="150000"/>
              </a:lnSpc>
              <a:buFont typeface="Wingdings" panose="05000000000000000000" pitchFamily="2" charset="2"/>
              <a:buChar char="Ø"/>
            </a:pPr>
            <a:r>
              <a:rPr lang="en-US" sz="2800">
                <a:latin typeface="Times New Roman"/>
                <a:cs typeface="Times New Roman"/>
              </a:rPr>
              <a:t>MODULE 1: </a:t>
            </a:r>
            <a:r>
              <a:rPr lang="en-US" sz="2800" b="1">
                <a:latin typeface="Times New Roman"/>
                <a:cs typeface="Times New Roman"/>
              </a:rPr>
              <a:t>Data Collection </a:t>
            </a:r>
            <a:endParaRPr lang="en-US" sz="2800">
              <a:latin typeface="Times New Roman"/>
              <a:cs typeface="Times New Roman"/>
            </a:endParaRPr>
          </a:p>
          <a:p>
            <a:pPr>
              <a:lnSpc>
                <a:spcPct val="150000"/>
              </a:lnSpc>
              <a:buFont typeface="Wingdings" panose="05000000000000000000" pitchFamily="2" charset="2"/>
              <a:buChar char="Ø"/>
            </a:pPr>
            <a:r>
              <a:rPr lang="en-US" sz="2800">
                <a:latin typeface="Times New Roman"/>
                <a:cs typeface="Times New Roman"/>
              </a:rPr>
              <a:t>MODULE 2: </a:t>
            </a:r>
            <a:r>
              <a:rPr lang="en-US" sz="2800" b="1">
                <a:latin typeface="Times New Roman"/>
                <a:cs typeface="Times New Roman"/>
              </a:rPr>
              <a:t>Algorithms</a:t>
            </a:r>
          </a:p>
          <a:p>
            <a:pPr lvl="4">
              <a:lnSpc>
                <a:spcPct val="150000"/>
              </a:lnSpc>
              <a:buFont typeface="Courier New" panose="05000000000000000000" pitchFamily="2" charset="2"/>
              <a:buChar char="o"/>
            </a:pPr>
            <a:r>
              <a:rPr lang="en-GB" sz="2800">
                <a:latin typeface="Times New Roman"/>
                <a:cs typeface="Times New Roman"/>
              </a:rPr>
              <a:t>Rule-Based Matching Algorithm</a:t>
            </a:r>
            <a:endParaRPr lang="en-US" sz="2800">
              <a:latin typeface="Times New Roman"/>
              <a:cs typeface="Times New Roman"/>
            </a:endParaRPr>
          </a:p>
          <a:p>
            <a:pPr lvl="4">
              <a:lnSpc>
                <a:spcPct val="150000"/>
              </a:lnSpc>
              <a:buFont typeface="Courier New" panose="05000000000000000000" pitchFamily="2" charset="2"/>
              <a:buChar char="o"/>
            </a:pPr>
            <a:r>
              <a:rPr lang="en-GB" sz="2800">
                <a:latin typeface="Times New Roman"/>
                <a:cs typeface="Times New Roman"/>
              </a:rPr>
              <a:t>Pattern Matching (String Matching)</a:t>
            </a:r>
            <a:endParaRPr lang="en-US" sz="2800">
              <a:latin typeface="Times New Roman"/>
              <a:cs typeface="Times New Roman"/>
            </a:endParaRPr>
          </a:p>
          <a:p>
            <a:pPr lvl="4">
              <a:lnSpc>
                <a:spcPct val="150000"/>
              </a:lnSpc>
              <a:buFont typeface="Courier New" panose="05000000000000000000" pitchFamily="2" charset="2"/>
              <a:buChar char="o"/>
            </a:pPr>
            <a:r>
              <a:rPr lang="en-GB" sz="2800">
                <a:latin typeface="Times New Roman"/>
                <a:cs typeface="Times New Roman"/>
              </a:rPr>
              <a:t>Natural Language Processing (NLP) Techniques</a:t>
            </a:r>
          </a:p>
          <a:p>
            <a:pPr lvl="4">
              <a:lnSpc>
                <a:spcPct val="150000"/>
              </a:lnSpc>
              <a:buFont typeface="Courier New" panose="05000000000000000000" pitchFamily="2" charset="2"/>
              <a:buChar char="o"/>
            </a:pPr>
            <a:r>
              <a:rPr lang="en-GB" sz="2800">
                <a:latin typeface="Times New Roman"/>
                <a:cs typeface="Times New Roman"/>
              </a:rPr>
              <a:t>Database Querying Algorithm</a:t>
            </a:r>
          </a:p>
          <a:p>
            <a:pPr lvl="4">
              <a:lnSpc>
                <a:spcPct val="150000"/>
              </a:lnSpc>
              <a:buFont typeface="Courier New" panose="05000000000000000000" pitchFamily="2" charset="2"/>
              <a:buChar char="o"/>
            </a:pPr>
            <a:endParaRPr lang="en-GB" sz="2800">
              <a:latin typeface="Times New Roman"/>
              <a:cs typeface="Times New Roman"/>
            </a:endParaRPr>
          </a:p>
          <a:p>
            <a:pPr marL="457200" indent="-457200">
              <a:lnSpc>
                <a:spcPct val="150000"/>
              </a:lnSpc>
              <a:buFont typeface="Arial" panose="05000000000000000000" pitchFamily="2" charset="2"/>
              <a:buChar char="•"/>
            </a:pPr>
            <a:endParaRPr lang="en-GB" sz="2800">
              <a:latin typeface="Times New Roman"/>
              <a:cs typeface="Times New Roman"/>
            </a:endParaRPr>
          </a:p>
          <a:p>
            <a:pPr>
              <a:lnSpc>
                <a:spcPct val="150000"/>
              </a:lnSpc>
              <a:buFont typeface="Wingdings" panose="05000000000000000000" pitchFamily="2" charset="2"/>
              <a:buChar char="Ø"/>
            </a:pPr>
            <a:endParaRPr lang="en-US" sz="2800">
              <a:latin typeface="Times New Roman"/>
              <a:cs typeface="Times New Roman"/>
            </a:endParaRPr>
          </a:p>
          <a:p>
            <a:pPr>
              <a:lnSpc>
                <a:spcPct val="150000"/>
              </a:lnSpc>
              <a:buFont typeface="Wingdings" panose="05000000000000000000" pitchFamily="2" charset="2"/>
              <a:buChar char="Ø"/>
            </a:pPr>
            <a:endParaRPr lang="en-US" sz="2800">
              <a:latin typeface="Times New Roman"/>
              <a:cs typeface="Times New Roman"/>
            </a:endParaRPr>
          </a:p>
          <a:p>
            <a:pPr>
              <a:lnSpc>
                <a:spcPct val="150000"/>
              </a:lnSpc>
            </a:pPr>
            <a:endParaRPr lang="en-US" sz="2800">
              <a:latin typeface="Times New Roman"/>
              <a:cs typeface="Times New Roman"/>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E75C4F8-B4F7-4C68-9A59-0DEFAE1B60D4}" type="datetime3">
              <a:rPr lang="en-US" smtClean="0"/>
              <a:pPr/>
              <a:t>21 September 2024</a:t>
            </a:fld>
            <a:endParaRPr lang="en-US"/>
          </a:p>
        </p:txBody>
      </p:sp>
      <p:sp>
        <p:nvSpPr>
          <p:cNvPr id="3" name="Footer Placeholder 2"/>
          <p:cNvSpPr>
            <a:spLocks noGrp="1"/>
          </p:cNvSpPr>
          <p:nvPr>
            <p:ph type="ftr" sz="quarter" idx="11"/>
          </p:nvPr>
        </p:nvSpPr>
        <p:spPr/>
        <p:txBody>
          <a:bodyPr/>
          <a:lstStyle/>
          <a:p>
            <a:r>
              <a:rPr lang="en-IN" dirty="0"/>
              <a:t>DEPARTMENT OF COMPUTER SCIENCE &amp; ENGINEERING   / AI DRIVEN HEALTH MANAGEMENT</a:t>
            </a:r>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15</a:t>
            </a:fld>
            <a:endParaRPr lang="en-US"/>
          </a:p>
        </p:txBody>
      </p:sp>
      <p:sp>
        <p:nvSpPr>
          <p:cNvPr id="6" name="Rectangle 5"/>
          <p:cNvSpPr/>
          <p:nvPr/>
        </p:nvSpPr>
        <p:spPr>
          <a:xfrm>
            <a:off x="801060" y="698561"/>
            <a:ext cx="16988176" cy="3970318"/>
          </a:xfrm>
          <a:prstGeom prst="rect">
            <a:avLst/>
          </a:prstGeom>
        </p:spPr>
        <p:txBody>
          <a:bodyPr wrap="square">
            <a:spAutoFit/>
          </a:bodyPr>
          <a:lstStyle/>
          <a:p>
            <a:pPr algn="ctr"/>
            <a:r>
              <a:rPr lang="en-US" sz="3600" b="1" dirty="0">
                <a:latin typeface="Times New Roman" panose="02020603050405020304" pitchFamily="18" charset="0"/>
                <a:cs typeface="Times New Roman" panose="02020603050405020304" pitchFamily="18" charset="0"/>
              </a:rPr>
              <a:t>MODULE 1</a:t>
            </a:r>
            <a:r>
              <a:rPr lang="en-US" sz="2800" b="1" dirty="0">
                <a:latin typeface="Times New Roman" panose="02020603050405020304" pitchFamily="18" charset="0"/>
                <a:cs typeface="Times New Roman" panose="02020603050405020304" pitchFamily="18" charset="0"/>
              </a:rPr>
              <a:t>:</a:t>
            </a:r>
            <a:r>
              <a:rPr lang="en-US" sz="3600" b="1" dirty="0">
                <a:latin typeface="Times New Roman" panose="02020603050405020304" pitchFamily="18" charset="0"/>
                <a:cs typeface="Times New Roman" panose="02020603050405020304" pitchFamily="18" charset="0"/>
              </a:rPr>
              <a:t> Data Collection </a:t>
            </a:r>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r>
              <a:rPr lang="en-US" sz="2400" b="1" dirty="0">
                <a:latin typeface="Times New Roman" panose="02020603050405020304" pitchFamily="18" charset="0"/>
                <a:cs typeface="Times New Roman" panose="02020603050405020304" pitchFamily="18" charset="0"/>
              </a:rPr>
              <a:t>Step:1 Collection of data</a:t>
            </a:r>
          </a:p>
          <a:p>
            <a:r>
              <a:rPr lang="en-US" sz="2400" dirty="0">
                <a:latin typeface="Times New Roman" panose="02020603050405020304" pitchFamily="18" charset="0"/>
                <a:cs typeface="Times New Roman" panose="02020603050405020304" pitchFamily="18" charset="0"/>
              </a:rPr>
              <a:t> 				</a:t>
            </a:r>
          </a:p>
          <a:p>
            <a:r>
              <a:rPr lang="en-US" sz="2400" dirty="0">
                <a:latin typeface="Times New Roman" panose="02020603050405020304" pitchFamily="18" charset="0"/>
                <a:cs typeface="Times New Roman" panose="02020603050405020304" pitchFamily="18" charset="0"/>
              </a:rPr>
              <a:t>Symptom – Disease data set which is having number of diseases and their respective symptoms </a:t>
            </a:r>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endParaRPr lang="en-US"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endParaRPr lang="en-US" dirty="0">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xmlns="" id="{2F8A71E9-0F4F-3F6F-566D-AF311A420774}"/>
              </a:ext>
            </a:extLst>
          </p:cNvPr>
          <p:cNvPicPr>
            <a:picLocks noChangeAspect="1"/>
          </p:cNvPicPr>
          <p:nvPr/>
        </p:nvPicPr>
        <p:blipFill>
          <a:blip r:embed="rId2"/>
          <a:stretch>
            <a:fillRect/>
          </a:stretch>
        </p:blipFill>
        <p:spPr>
          <a:xfrm>
            <a:off x="1645921" y="3103155"/>
            <a:ext cx="9995899" cy="6301359"/>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AECB874-1A1B-417D-A4AC-DB9277A975ED}" type="datetime3">
              <a:rPr lang="en-US" smtClean="0"/>
              <a:pPr/>
              <a:t>21 September 2024</a:t>
            </a:fld>
            <a:endParaRPr lang="en-US"/>
          </a:p>
        </p:txBody>
      </p:sp>
      <p:sp>
        <p:nvSpPr>
          <p:cNvPr id="3" name="Footer Placeholder 2"/>
          <p:cNvSpPr>
            <a:spLocks noGrp="1"/>
          </p:cNvSpPr>
          <p:nvPr>
            <p:ph type="ftr" sz="quarter" idx="11"/>
          </p:nvPr>
        </p:nvSpPr>
        <p:spPr/>
        <p:txBody>
          <a:bodyPr/>
          <a:lstStyle/>
          <a:p>
            <a:r>
              <a:rPr lang="en-IN" dirty="0"/>
              <a:t>DEPARTMENT OF COMPUTER SCIENCE &amp; ENGINEERING   / AI DRIVEN HEALTH MANAGEMENT</a:t>
            </a:r>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16</a:t>
            </a:fld>
            <a:endParaRPr lang="en-US"/>
          </a:p>
        </p:txBody>
      </p:sp>
      <p:sp>
        <p:nvSpPr>
          <p:cNvPr id="5" name="TextBox 4"/>
          <p:cNvSpPr txBox="1"/>
          <p:nvPr/>
        </p:nvSpPr>
        <p:spPr>
          <a:xfrm>
            <a:off x="789709" y="457200"/>
            <a:ext cx="16895618" cy="1292662"/>
          </a:xfrm>
          <a:prstGeom prst="rect">
            <a:avLst/>
          </a:prstGeom>
          <a:noFill/>
        </p:spPr>
        <p:txBody>
          <a:bodyPr wrap="square" lIns="91440" tIns="45720" rIns="91440" bIns="45720" rtlCol="0" anchor="t">
            <a:spAutoFit/>
          </a:bodyPr>
          <a:lstStyle/>
          <a:p>
            <a:pPr algn="just">
              <a:lnSpc>
                <a:spcPct val="150000"/>
              </a:lnSpc>
            </a:pPr>
            <a:r>
              <a:rPr lang="en-IN" sz="2800" b="1">
                <a:latin typeface="Times New Roman"/>
                <a:cs typeface="Times New Roman"/>
              </a:rPr>
              <a:t>                                                            Module 2- Mention the algorithm</a:t>
            </a:r>
          </a:p>
          <a:p>
            <a:endParaRPr lang="en-IN" dirty="0"/>
          </a:p>
          <a:p>
            <a:endParaRPr lang="en-IN" dirty="0"/>
          </a:p>
        </p:txBody>
      </p:sp>
      <p:sp>
        <p:nvSpPr>
          <p:cNvPr id="6" name="TextBox 5">
            <a:extLst>
              <a:ext uri="{FF2B5EF4-FFF2-40B4-BE49-F238E27FC236}">
                <a16:creationId xmlns:a16="http://schemas.microsoft.com/office/drawing/2014/main" xmlns="" id="{907A3E56-0067-380C-1547-7D204F7F3C0E}"/>
              </a:ext>
            </a:extLst>
          </p:cNvPr>
          <p:cNvSpPr txBox="1"/>
          <p:nvPr/>
        </p:nvSpPr>
        <p:spPr>
          <a:xfrm>
            <a:off x="813661" y="1152504"/>
            <a:ext cx="15963254" cy="90635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en-GB" sz="2800" b="1" dirty="0">
                <a:latin typeface="Times New Roman"/>
                <a:cs typeface="Times New Roman"/>
              </a:rPr>
              <a:t>1. Rule-Based Matching Algorithm</a:t>
            </a:r>
            <a:endParaRPr lang="en-US" sz="2800" dirty="0">
              <a:latin typeface="Times New Roman"/>
              <a:cs typeface="Times New Roman"/>
            </a:endParaRPr>
          </a:p>
          <a:p>
            <a:pPr marL="285750" indent="-285750">
              <a:lnSpc>
                <a:spcPct val="150000"/>
              </a:lnSpc>
              <a:buFont typeface="Arial"/>
              <a:buChar char="•"/>
            </a:pPr>
            <a:r>
              <a:rPr lang="en-GB" sz="2800" b="1" dirty="0">
                <a:latin typeface="Times New Roman"/>
                <a:ea typeface="+mn-lt"/>
                <a:cs typeface="+mn-lt"/>
              </a:rPr>
              <a:t>Description</a:t>
            </a:r>
            <a:r>
              <a:rPr lang="en-GB" sz="2800" dirty="0">
                <a:latin typeface="Times New Roman"/>
                <a:ea typeface="+mn-lt"/>
                <a:cs typeface="+mn-lt"/>
              </a:rPr>
              <a:t>: This is the core algorithm used to match user-inputted symptoms to a set of predefined symptoms for each disease in the dataset. It works by checking for exact or close matches between the symptoms provided by the user and the stored dataset.</a:t>
            </a:r>
            <a:endParaRPr lang="en-GB" sz="2800" dirty="0">
              <a:latin typeface="Times New Roman"/>
              <a:cs typeface="Times New Roman"/>
            </a:endParaRPr>
          </a:p>
          <a:p>
            <a:pPr>
              <a:lnSpc>
                <a:spcPct val="150000"/>
              </a:lnSpc>
            </a:pPr>
            <a:r>
              <a:rPr lang="en-GB" sz="2800" b="1" dirty="0">
                <a:latin typeface="Times New Roman"/>
                <a:cs typeface="Times New Roman"/>
              </a:rPr>
              <a:t>2. Pattern Matching (String Matching)</a:t>
            </a:r>
            <a:endParaRPr lang="en-GB" sz="2800" dirty="0">
              <a:latin typeface="Times New Roman"/>
              <a:cs typeface="Times New Roman"/>
            </a:endParaRPr>
          </a:p>
          <a:p>
            <a:pPr marL="285750" indent="-285750">
              <a:lnSpc>
                <a:spcPct val="150000"/>
              </a:lnSpc>
              <a:buFont typeface="Arial"/>
              <a:buChar char="•"/>
            </a:pPr>
            <a:r>
              <a:rPr lang="en-GB" sz="2800" b="1" dirty="0">
                <a:latin typeface="Times New Roman"/>
                <a:ea typeface="+mn-lt"/>
                <a:cs typeface="+mn-lt"/>
              </a:rPr>
              <a:t>Description</a:t>
            </a:r>
            <a:r>
              <a:rPr lang="en-GB" sz="2800" dirty="0">
                <a:latin typeface="Times New Roman"/>
                <a:ea typeface="+mn-lt"/>
                <a:cs typeface="+mn-lt"/>
              </a:rPr>
              <a:t>: This technique is used to process user input and identify symptoms even if they are phrased differently or contain slight variations.</a:t>
            </a:r>
            <a:endParaRPr lang="en-GB" sz="2800" dirty="0">
              <a:latin typeface="Times New Roman"/>
              <a:cs typeface="Times New Roman"/>
            </a:endParaRPr>
          </a:p>
          <a:p>
            <a:pPr>
              <a:lnSpc>
                <a:spcPct val="150000"/>
              </a:lnSpc>
            </a:pPr>
            <a:r>
              <a:rPr lang="en-GB" sz="2800" b="1" dirty="0">
                <a:latin typeface="Times New Roman"/>
                <a:cs typeface="Times New Roman"/>
              </a:rPr>
              <a:t>3. Natural Language Processing (NLP) Techniques (Optional Future Enhancement)</a:t>
            </a:r>
            <a:endParaRPr lang="en-GB" sz="2800" dirty="0">
              <a:latin typeface="Times New Roman"/>
              <a:cs typeface="Times New Roman"/>
            </a:endParaRPr>
          </a:p>
          <a:p>
            <a:pPr marL="285750" indent="-285750">
              <a:lnSpc>
                <a:spcPct val="150000"/>
              </a:lnSpc>
              <a:buFont typeface="Arial"/>
              <a:buChar char="•"/>
            </a:pPr>
            <a:r>
              <a:rPr lang="en-GB" sz="2800" b="1" dirty="0">
                <a:latin typeface="Times New Roman"/>
                <a:ea typeface="+mn-lt"/>
                <a:cs typeface="+mn-lt"/>
              </a:rPr>
              <a:t>Description</a:t>
            </a:r>
            <a:r>
              <a:rPr lang="en-GB" sz="2800" dirty="0">
                <a:latin typeface="Times New Roman"/>
                <a:ea typeface="+mn-lt"/>
                <a:cs typeface="+mn-lt"/>
              </a:rPr>
              <a:t>: If the system is upgraded, </a:t>
            </a:r>
            <a:r>
              <a:rPr lang="en-GB" sz="2800" b="1" dirty="0">
                <a:latin typeface="Times New Roman"/>
                <a:ea typeface="+mn-lt"/>
                <a:cs typeface="+mn-lt"/>
              </a:rPr>
              <a:t>NLP</a:t>
            </a:r>
            <a:r>
              <a:rPr lang="en-GB" sz="2800" dirty="0">
                <a:latin typeface="Times New Roman"/>
                <a:ea typeface="+mn-lt"/>
                <a:cs typeface="+mn-lt"/>
              </a:rPr>
              <a:t> can be used to process and interpret free-text symptom inputs, rather than requiring structured inputs.</a:t>
            </a:r>
            <a:endParaRPr lang="en-GB" sz="2800" dirty="0">
              <a:latin typeface="Times New Roman"/>
              <a:cs typeface="Times New Roman"/>
            </a:endParaRPr>
          </a:p>
          <a:p>
            <a:pPr>
              <a:lnSpc>
                <a:spcPct val="150000"/>
              </a:lnSpc>
            </a:pPr>
            <a:r>
              <a:rPr lang="en-GB" sz="2800" b="1" dirty="0">
                <a:latin typeface="Times New Roman"/>
                <a:cs typeface="Times New Roman"/>
              </a:rPr>
              <a:t>4. Database Querying Algorithms</a:t>
            </a:r>
            <a:endParaRPr lang="en-GB" sz="2800" dirty="0">
              <a:latin typeface="Times New Roman"/>
              <a:cs typeface="Times New Roman"/>
            </a:endParaRPr>
          </a:p>
          <a:p>
            <a:pPr marL="285750" indent="-285750">
              <a:lnSpc>
                <a:spcPct val="150000"/>
              </a:lnSpc>
              <a:buFont typeface="Arial"/>
              <a:buChar char="•"/>
            </a:pPr>
            <a:r>
              <a:rPr lang="en-GB" sz="2800" b="1" dirty="0">
                <a:latin typeface="Times New Roman"/>
                <a:ea typeface="+mn-lt"/>
                <a:cs typeface="+mn-lt"/>
              </a:rPr>
              <a:t>Description</a:t>
            </a:r>
            <a:r>
              <a:rPr lang="en-GB" sz="2800" dirty="0">
                <a:latin typeface="Times New Roman"/>
                <a:ea typeface="+mn-lt"/>
                <a:cs typeface="+mn-lt"/>
              </a:rPr>
              <a:t>: This algorithm retrieves disease information (e.g., causes, treatments, and remedies) from a </a:t>
            </a:r>
            <a:r>
              <a:rPr lang="en-GB" sz="2800" b="1" dirty="0">
                <a:latin typeface="Times New Roman"/>
                <a:ea typeface="+mn-lt"/>
                <a:cs typeface="+mn-lt"/>
              </a:rPr>
              <a:t>multilingual database</a:t>
            </a:r>
            <a:r>
              <a:rPr lang="en-GB" sz="2800" dirty="0">
                <a:latin typeface="Times New Roman"/>
                <a:ea typeface="+mn-lt"/>
                <a:cs typeface="+mn-lt"/>
              </a:rPr>
              <a:t> after the symptom match is made.</a:t>
            </a:r>
            <a:endParaRPr lang="en-GB" sz="2800" dirty="0">
              <a:latin typeface="Times New Roman"/>
              <a:cs typeface="Times New Roman"/>
            </a:endParaRPr>
          </a:p>
          <a:p>
            <a:pPr>
              <a:lnSpc>
                <a:spcPct val="150000"/>
              </a:lnSpc>
            </a:pPr>
            <a:endParaRPr lang="en-GB" sz="2800" dirty="0">
              <a:latin typeface="Times New Roman"/>
              <a:cs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81F087F-6AFB-4DD3-A12B-52CBCA848F86}" type="datetime3">
              <a:rPr lang="en-US" smtClean="0"/>
              <a:pPr/>
              <a:t>21 September 2024</a:t>
            </a:fld>
            <a:endParaRPr lang="en-US"/>
          </a:p>
        </p:txBody>
      </p:sp>
      <p:sp>
        <p:nvSpPr>
          <p:cNvPr id="3" name="Footer Placeholder 2"/>
          <p:cNvSpPr>
            <a:spLocks noGrp="1"/>
          </p:cNvSpPr>
          <p:nvPr>
            <p:ph type="ftr" sz="quarter" idx="11"/>
          </p:nvPr>
        </p:nvSpPr>
        <p:spPr/>
        <p:txBody>
          <a:bodyPr/>
          <a:lstStyle/>
          <a:p>
            <a:r>
              <a:rPr lang="en-IN" dirty="0"/>
              <a:t>DEPARTMENT OF COMPUTER SCIENCE &amp; ENGINEERING   / AI DRIVEN HEALTH MANAGEMENT</a:t>
            </a:r>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17</a:t>
            </a:fld>
            <a:endParaRPr lang="en-US"/>
          </a:p>
        </p:txBody>
      </p:sp>
      <p:sp>
        <p:nvSpPr>
          <p:cNvPr id="5" name="Rectangle 4"/>
          <p:cNvSpPr/>
          <p:nvPr/>
        </p:nvSpPr>
        <p:spPr>
          <a:xfrm>
            <a:off x="581890" y="282924"/>
            <a:ext cx="17020309" cy="646331"/>
          </a:xfrm>
          <a:prstGeom prst="rect">
            <a:avLst/>
          </a:prstGeom>
        </p:spPr>
        <p:txBody>
          <a:bodyPr wrap="square">
            <a:spAutoFit/>
          </a:bodyPr>
          <a:lstStyle/>
          <a:p>
            <a:pPr algn="ctr"/>
            <a:r>
              <a:rPr lang="en-US" sz="3600" b="1" dirty="0">
                <a:latin typeface="Times New Roman" panose="02020603050405020304" pitchFamily="18" charset="0"/>
                <a:cs typeface="Times New Roman" panose="02020603050405020304" pitchFamily="18" charset="0"/>
              </a:rPr>
              <a:t>IMPLEMENTATION</a:t>
            </a:r>
            <a:endParaRPr lang="en-IN" sz="3600" dirty="0"/>
          </a:p>
        </p:txBody>
      </p:sp>
      <p:sp>
        <p:nvSpPr>
          <p:cNvPr id="6" name="Rectangle 5"/>
          <p:cNvSpPr/>
          <p:nvPr/>
        </p:nvSpPr>
        <p:spPr>
          <a:xfrm>
            <a:off x="1039091" y="1703338"/>
            <a:ext cx="9144000" cy="4031873"/>
          </a:xfrm>
          <a:prstGeom prst="rect">
            <a:avLst/>
          </a:prstGeom>
        </p:spPr>
        <p:txBody>
          <a:bodyPr>
            <a:spAutoFit/>
          </a:bodyPr>
          <a:lstStyle/>
          <a:p>
            <a:pPr>
              <a:buFont typeface="Wingdings" panose="05000000000000000000" pitchFamily="2" charset="2"/>
              <a:buChar char="Ø"/>
            </a:pPr>
            <a:r>
              <a:rPr lang="en-US" sz="3200" dirty="0">
                <a:latin typeface="Times New Roman" panose="02020603050405020304" pitchFamily="18" charset="0"/>
                <a:cs typeface="Times New Roman" panose="02020603050405020304" pitchFamily="18" charset="0"/>
              </a:rPr>
              <a:t>Architecture Diagram</a:t>
            </a:r>
          </a:p>
          <a:p>
            <a:pPr>
              <a:buFont typeface="Wingdings" panose="05000000000000000000" pitchFamily="2" charset="2"/>
              <a:buChar char="Ø"/>
            </a:pPr>
            <a:r>
              <a:rPr lang="en-US" sz="3200" dirty="0">
                <a:latin typeface="Times New Roman" panose="02020603050405020304" pitchFamily="18" charset="0"/>
                <a:cs typeface="Times New Roman" panose="02020603050405020304" pitchFamily="18" charset="0"/>
              </a:rPr>
              <a:t>Data –Flow Diagram</a:t>
            </a:r>
          </a:p>
          <a:p>
            <a:pPr>
              <a:buFont typeface="Wingdings" panose="05000000000000000000" pitchFamily="2" charset="2"/>
              <a:buChar char="Ø"/>
            </a:pPr>
            <a:r>
              <a:rPr lang="en-US" sz="3200" dirty="0">
                <a:latin typeface="Times New Roman" panose="02020603050405020304" pitchFamily="18" charset="0"/>
                <a:cs typeface="Times New Roman" panose="02020603050405020304" pitchFamily="18" charset="0"/>
              </a:rPr>
              <a:t>Use Case Diagram</a:t>
            </a:r>
          </a:p>
          <a:p>
            <a:pPr>
              <a:buFont typeface="Wingdings" panose="05000000000000000000" pitchFamily="2" charset="2"/>
              <a:buChar char="Ø"/>
            </a:pPr>
            <a:r>
              <a:rPr lang="en-US" sz="3200" dirty="0">
                <a:latin typeface="Times New Roman" panose="02020603050405020304" pitchFamily="18" charset="0"/>
                <a:cs typeface="Times New Roman" panose="02020603050405020304" pitchFamily="18" charset="0"/>
              </a:rPr>
              <a:t>Class Diagram</a:t>
            </a:r>
          </a:p>
          <a:p>
            <a:pPr>
              <a:buFont typeface="Wingdings" panose="05000000000000000000" pitchFamily="2" charset="2"/>
              <a:buChar char="Ø"/>
            </a:pPr>
            <a:r>
              <a:rPr lang="en-US" sz="3200" dirty="0">
                <a:latin typeface="Times New Roman" panose="02020603050405020304" pitchFamily="18" charset="0"/>
                <a:cs typeface="Times New Roman" panose="02020603050405020304" pitchFamily="18" charset="0"/>
              </a:rPr>
              <a:t>Activity Diagram</a:t>
            </a:r>
          </a:p>
          <a:p>
            <a:pPr>
              <a:buFont typeface="Wingdings" panose="05000000000000000000" pitchFamily="2" charset="2"/>
              <a:buChar char="Ø"/>
            </a:pPr>
            <a:r>
              <a:rPr lang="en-US" sz="3200" dirty="0">
                <a:latin typeface="Times New Roman" panose="02020603050405020304" pitchFamily="18" charset="0"/>
                <a:cs typeface="Times New Roman" panose="02020603050405020304" pitchFamily="18" charset="0"/>
              </a:rPr>
              <a:t>Sequence Diagram</a:t>
            </a:r>
          </a:p>
          <a:p>
            <a:pPr>
              <a:buFont typeface="Wingdings" panose="05000000000000000000" pitchFamily="2" charset="2"/>
              <a:buChar char="Ø"/>
            </a:pPr>
            <a:r>
              <a:rPr lang="en-US" sz="3200" dirty="0">
                <a:latin typeface="Times New Roman" panose="02020603050405020304" pitchFamily="18" charset="0"/>
                <a:cs typeface="Times New Roman" panose="02020603050405020304" pitchFamily="18" charset="0"/>
              </a:rPr>
              <a:t>Collaboration Diagram(If applicable)</a:t>
            </a:r>
          </a:p>
          <a:p>
            <a:pPr>
              <a:buFont typeface="Wingdings" panose="05000000000000000000" pitchFamily="2" charset="2"/>
              <a:buChar char="Ø"/>
            </a:pPr>
            <a:r>
              <a:rPr lang="en-US" sz="3200" dirty="0">
                <a:latin typeface="Times New Roman" panose="02020603050405020304" pitchFamily="18" charset="0"/>
                <a:cs typeface="Times New Roman" panose="02020603050405020304" pitchFamily="18" charset="0"/>
              </a:rPr>
              <a:t>E-R Diagram</a:t>
            </a:r>
          </a:p>
        </p:txBody>
      </p:sp>
      <p:sp>
        <p:nvSpPr>
          <p:cNvPr id="7" name="Rectangle 6"/>
          <p:cNvSpPr/>
          <p:nvPr/>
        </p:nvSpPr>
        <p:spPr>
          <a:xfrm>
            <a:off x="1528906" y="7743598"/>
            <a:ext cx="5795241" cy="369332"/>
          </a:xfrm>
          <a:prstGeom prst="rect">
            <a:avLst/>
          </a:prstGeom>
        </p:spPr>
        <p:txBody>
          <a:bodyPr wrap="none">
            <a:spAutoFit/>
          </a:bodyPr>
          <a:lstStyle/>
          <a:p>
            <a:r>
              <a:rPr lang="en-IN" b="1" dirty="0">
                <a:latin typeface="Times New Roman" pitchFamily="18" charset="0"/>
                <a:cs typeface="Times New Roman" pitchFamily="18" charset="0"/>
              </a:rPr>
              <a:t>It’s a sample only  and may vary according to the project</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346E22B-E2CD-4C32-9D44-5847C38300FC}" type="datetime3">
              <a:rPr lang="en-US" smtClean="0"/>
              <a:pPr/>
              <a:t>21 September 2024</a:t>
            </a:fld>
            <a:endParaRPr lang="en-US"/>
          </a:p>
        </p:txBody>
      </p:sp>
      <p:sp>
        <p:nvSpPr>
          <p:cNvPr id="3" name="Footer Placeholder 2"/>
          <p:cNvSpPr>
            <a:spLocks noGrp="1"/>
          </p:cNvSpPr>
          <p:nvPr>
            <p:ph type="ftr" sz="quarter" idx="11"/>
          </p:nvPr>
        </p:nvSpPr>
        <p:spPr/>
        <p:txBody>
          <a:bodyPr/>
          <a:lstStyle/>
          <a:p>
            <a:r>
              <a:rPr lang="en-IN" dirty="0"/>
              <a:t>DEPARTMENT OF COMPUTER SCIENCE &amp; ENGINEERING   / AI DRIVEN HEALTH MANAGEMENT</a:t>
            </a:r>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18</a:t>
            </a:fld>
            <a:endParaRPr lang="en-US"/>
          </a:p>
        </p:txBody>
      </p:sp>
      <p:sp>
        <p:nvSpPr>
          <p:cNvPr id="5" name="Rectangle 4"/>
          <p:cNvSpPr/>
          <p:nvPr/>
        </p:nvSpPr>
        <p:spPr>
          <a:xfrm>
            <a:off x="498764" y="768927"/>
            <a:ext cx="16521545" cy="646331"/>
          </a:xfrm>
          <a:prstGeom prst="rect">
            <a:avLst/>
          </a:prstGeom>
        </p:spPr>
        <p:txBody>
          <a:bodyPr wrap="square">
            <a:spAutoFit/>
          </a:bodyPr>
          <a:lstStyle/>
          <a:p>
            <a:r>
              <a:rPr lang="en-US" sz="3600" b="1" dirty="0">
                <a:latin typeface="Times New Roman" panose="02020603050405020304" pitchFamily="18" charset="0"/>
                <a:cs typeface="Times New Roman" panose="02020603050405020304" pitchFamily="18" charset="0"/>
              </a:rPr>
              <a:t>                                                 Architecture Diagram</a:t>
            </a:r>
          </a:p>
        </p:txBody>
      </p:sp>
      <p:sp>
        <p:nvSpPr>
          <p:cNvPr id="7" name="Rectangle 6"/>
          <p:cNvSpPr/>
          <p:nvPr/>
        </p:nvSpPr>
        <p:spPr>
          <a:xfrm>
            <a:off x="1383434" y="7369524"/>
            <a:ext cx="184731" cy="369332"/>
          </a:xfrm>
          <a:prstGeom prst="rect">
            <a:avLst/>
          </a:prstGeom>
        </p:spPr>
        <p:txBody>
          <a:bodyPr wrap="none" lIns="91440" tIns="45720" rIns="91440" bIns="45720" anchor="t">
            <a:spAutoFit/>
          </a:bodyPr>
          <a:lstStyle/>
          <a:p>
            <a:endParaRPr lang="en-IN" b="1" dirty="0">
              <a:latin typeface="Times New Roman" pitchFamily="18" charset="0"/>
              <a:cs typeface="Times New Roman" pitchFamily="18" charset="0"/>
            </a:endParaRPr>
          </a:p>
        </p:txBody>
      </p:sp>
      <p:pic>
        <p:nvPicPr>
          <p:cNvPr id="9" name="Picture 8" descr="A diagram of a software development process&#10;&#10;Description automatically generated">
            <a:extLst>
              <a:ext uri="{FF2B5EF4-FFF2-40B4-BE49-F238E27FC236}">
                <a16:creationId xmlns:a16="http://schemas.microsoft.com/office/drawing/2014/main" xmlns="" id="{CB78DA04-1AEC-DB8B-5114-E46851796846}"/>
              </a:ext>
            </a:extLst>
          </p:cNvPr>
          <p:cNvPicPr>
            <a:picLocks noChangeAspect="1"/>
          </p:cNvPicPr>
          <p:nvPr/>
        </p:nvPicPr>
        <p:blipFill>
          <a:blip r:embed="rId2"/>
          <a:stretch>
            <a:fillRect/>
          </a:stretch>
        </p:blipFill>
        <p:spPr>
          <a:xfrm>
            <a:off x="1099868" y="1671285"/>
            <a:ext cx="16519585" cy="6944431"/>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6E5B9D09-EBBF-C9F8-10CF-695C1CA04CB7}"/>
              </a:ext>
            </a:extLst>
          </p:cNvPr>
          <p:cNvSpPr>
            <a:spLocks noGrp="1"/>
          </p:cNvSpPr>
          <p:nvPr>
            <p:ph type="dt" sz="half" idx="10"/>
          </p:nvPr>
        </p:nvSpPr>
        <p:spPr/>
        <p:txBody>
          <a:bodyPr/>
          <a:lstStyle/>
          <a:p>
            <a:fld id="{CAFE67F3-EB06-4EB6-9D13-913951A832A8}" type="datetime3">
              <a:rPr lang="en-US" smtClean="0"/>
              <a:pPr/>
              <a:t>21 September 2024</a:t>
            </a:fld>
            <a:endParaRPr lang="en-US"/>
          </a:p>
        </p:txBody>
      </p:sp>
      <p:sp>
        <p:nvSpPr>
          <p:cNvPr id="3" name="Footer Placeholder 2">
            <a:extLst>
              <a:ext uri="{FF2B5EF4-FFF2-40B4-BE49-F238E27FC236}">
                <a16:creationId xmlns:a16="http://schemas.microsoft.com/office/drawing/2014/main" xmlns="" id="{27CF6744-08B8-4134-D6D2-C699B57768C7}"/>
              </a:ext>
            </a:extLst>
          </p:cNvPr>
          <p:cNvSpPr>
            <a:spLocks noGrp="1"/>
          </p:cNvSpPr>
          <p:nvPr>
            <p:ph type="ftr" sz="quarter" idx="11"/>
          </p:nvPr>
        </p:nvSpPr>
        <p:spPr/>
        <p:txBody>
          <a:bodyPr/>
          <a:lstStyle/>
          <a:p>
            <a:r>
              <a:rPr lang="en-IN" dirty="0"/>
              <a:t>DEPARTMENT OF COMPUTER SCIENCE &amp; ENGINEERING   / AI DRIVEN HEALTH MANAGEMENT</a:t>
            </a:r>
          </a:p>
        </p:txBody>
      </p:sp>
      <p:sp>
        <p:nvSpPr>
          <p:cNvPr id="4" name="Slide Number Placeholder 3">
            <a:extLst>
              <a:ext uri="{FF2B5EF4-FFF2-40B4-BE49-F238E27FC236}">
                <a16:creationId xmlns:a16="http://schemas.microsoft.com/office/drawing/2014/main" xmlns="" id="{A693EE21-5110-5D9C-DA5F-78BE84BECC09}"/>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19</a:t>
            </a:fld>
            <a:endParaRPr lang="en-US"/>
          </a:p>
        </p:txBody>
      </p:sp>
      <p:sp>
        <p:nvSpPr>
          <p:cNvPr id="5" name="TextBox 4">
            <a:extLst>
              <a:ext uri="{FF2B5EF4-FFF2-40B4-BE49-F238E27FC236}">
                <a16:creationId xmlns:a16="http://schemas.microsoft.com/office/drawing/2014/main" xmlns="" id="{B09A9AD1-D49F-DD50-2813-C61267E122C9}"/>
              </a:ext>
            </a:extLst>
          </p:cNvPr>
          <p:cNvSpPr txBox="1"/>
          <p:nvPr/>
        </p:nvSpPr>
        <p:spPr>
          <a:xfrm>
            <a:off x="1356101" y="1220491"/>
            <a:ext cx="15168966" cy="583185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just">
              <a:lnSpc>
                <a:spcPct val="150000"/>
              </a:lnSpc>
              <a:buFont typeface="Arial"/>
              <a:buChar char="•"/>
            </a:pPr>
            <a:r>
              <a:rPr lang="en-GB" sz="2800" b="1" dirty="0">
                <a:latin typeface="Times New Roman"/>
                <a:ea typeface="+mn-lt"/>
                <a:cs typeface="+mn-lt"/>
              </a:rPr>
              <a:t>User Interface: </a:t>
            </a:r>
            <a:r>
              <a:rPr lang="en-GB" sz="2800" dirty="0">
                <a:latin typeface="Times New Roman"/>
                <a:ea typeface="+mn-lt"/>
                <a:cs typeface="+mn-lt"/>
              </a:rPr>
              <a:t>Allows users to input symptoms and select a preferred language.</a:t>
            </a:r>
            <a:endParaRPr lang="en-US" sz="2800" dirty="0">
              <a:latin typeface="Times New Roman"/>
              <a:cs typeface="Times New Roman"/>
            </a:endParaRPr>
          </a:p>
          <a:p>
            <a:pPr marL="285750" indent="-285750" algn="just">
              <a:lnSpc>
                <a:spcPct val="150000"/>
              </a:lnSpc>
              <a:buFont typeface="Arial"/>
              <a:buChar char="•"/>
            </a:pPr>
            <a:r>
              <a:rPr lang="en-GB" sz="2800" b="1" dirty="0">
                <a:latin typeface="Times New Roman"/>
                <a:ea typeface="+mn-lt"/>
                <a:cs typeface="+mn-lt"/>
              </a:rPr>
              <a:t>Backend: </a:t>
            </a:r>
            <a:r>
              <a:rPr lang="en-GB" sz="2800" dirty="0">
                <a:latin typeface="Times New Roman"/>
                <a:ea typeface="+mn-lt"/>
                <a:cs typeface="+mn-lt"/>
              </a:rPr>
              <a:t>Processes the input, matches symptoms to diseases using the rule-based algorithm, and queries the database.</a:t>
            </a:r>
            <a:endParaRPr lang="en-GB" sz="2800" dirty="0">
              <a:latin typeface="Times New Roman"/>
              <a:cs typeface="Times New Roman"/>
            </a:endParaRPr>
          </a:p>
          <a:p>
            <a:pPr marL="285750" indent="-285750" algn="just">
              <a:lnSpc>
                <a:spcPct val="150000"/>
              </a:lnSpc>
              <a:buFont typeface="Arial"/>
              <a:buChar char="•"/>
            </a:pPr>
            <a:r>
              <a:rPr lang="en-GB" sz="2800" b="1" dirty="0">
                <a:latin typeface="Times New Roman"/>
                <a:ea typeface="+mn-lt"/>
                <a:cs typeface="+mn-lt"/>
              </a:rPr>
              <a:t>Symptom-Disease Dataset: </a:t>
            </a:r>
            <a:r>
              <a:rPr lang="en-GB" sz="2800" dirty="0">
                <a:latin typeface="Times New Roman"/>
                <a:ea typeface="+mn-lt"/>
                <a:cs typeface="+mn-lt"/>
              </a:rPr>
              <a:t>Contains the predefined symptom-disease mappings for rule-based matching.</a:t>
            </a:r>
            <a:endParaRPr lang="en-GB" sz="2800" dirty="0">
              <a:latin typeface="Times New Roman"/>
              <a:cs typeface="Times New Roman"/>
            </a:endParaRPr>
          </a:p>
          <a:p>
            <a:pPr marL="285750" indent="-285750" algn="just">
              <a:lnSpc>
                <a:spcPct val="150000"/>
              </a:lnSpc>
              <a:buFont typeface="Arial"/>
              <a:buChar char="•"/>
            </a:pPr>
            <a:r>
              <a:rPr lang="en-GB" sz="2800" b="1" dirty="0">
                <a:latin typeface="Times New Roman"/>
                <a:ea typeface="+mn-lt"/>
                <a:cs typeface="+mn-lt"/>
              </a:rPr>
              <a:t>Disease Information Database: </a:t>
            </a:r>
            <a:r>
              <a:rPr lang="en-GB" sz="2800" dirty="0">
                <a:latin typeface="Times New Roman"/>
                <a:ea typeface="+mn-lt"/>
                <a:cs typeface="+mn-lt"/>
              </a:rPr>
              <a:t>Stores detailed disease information in multiple languages.</a:t>
            </a:r>
            <a:endParaRPr lang="en-GB" sz="2800" dirty="0">
              <a:latin typeface="Times New Roman"/>
              <a:cs typeface="Times New Roman"/>
            </a:endParaRPr>
          </a:p>
          <a:p>
            <a:pPr marL="285750" indent="-285750" algn="just">
              <a:lnSpc>
                <a:spcPct val="150000"/>
              </a:lnSpc>
              <a:buFont typeface="Arial"/>
              <a:buChar char="•"/>
            </a:pPr>
            <a:r>
              <a:rPr lang="en-GB" sz="2800" b="1" dirty="0">
                <a:latin typeface="Times New Roman"/>
                <a:ea typeface="+mn-lt"/>
                <a:cs typeface="+mn-lt"/>
              </a:rPr>
              <a:t>Process Flow: </a:t>
            </a:r>
            <a:r>
              <a:rPr lang="en-GB" sz="2800" dirty="0">
                <a:latin typeface="Times New Roman"/>
                <a:ea typeface="+mn-lt"/>
                <a:cs typeface="+mn-lt"/>
              </a:rPr>
              <a:t>Starts with symptom input, followed by language selection, symptom matching, and the retrieval of disease information from the database, which is displayed in the chosen language.</a:t>
            </a:r>
            <a:endParaRPr lang="en-GB" sz="2800" dirty="0">
              <a:latin typeface="Times New Roman"/>
              <a:cs typeface="Times New Roman"/>
            </a:endParaRPr>
          </a:p>
          <a:p>
            <a:pPr algn="just">
              <a:lnSpc>
                <a:spcPct val="150000"/>
              </a:lnSpc>
            </a:pPr>
            <a:endParaRPr lang="en-GB" sz="2800" dirty="0">
              <a:latin typeface="Times New Roman"/>
              <a:cs typeface="Calibri"/>
            </a:endParaRPr>
          </a:p>
        </p:txBody>
      </p:sp>
    </p:spTree>
    <p:extLst>
      <p:ext uri="{BB962C8B-B14F-4D97-AF65-F5344CB8AC3E}">
        <p14:creationId xmlns:p14="http://schemas.microsoft.com/office/powerpoint/2010/main" xmlns="" val="10688392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dirty="0"/>
              <a:t>27 August 2024</a:t>
            </a:r>
            <a:fld id="{419E2FF1-2153-4CA9-A6F2-3203EC8F1331}" type="datetime3">
              <a:rPr lang="en-US" smtClean="0"/>
              <a:pPr/>
              <a:t>21 September 2024</a:t>
            </a:fld>
            <a:endParaRPr lang="en-US" dirty="0"/>
          </a:p>
        </p:txBody>
      </p:sp>
      <p:sp>
        <p:nvSpPr>
          <p:cNvPr id="3" name="Footer Placeholder 2"/>
          <p:cNvSpPr>
            <a:spLocks noGrp="1"/>
          </p:cNvSpPr>
          <p:nvPr>
            <p:ph type="ftr" sz="quarter" idx="11"/>
          </p:nvPr>
        </p:nvSpPr>
        <p:spPr/>
        <p:txBody>
          <a:bodyPr/>
          <a:lstStyle/>
          <a:p>
            <a:r>
              <a:rPr lang="en-IN" dirty="0"/>
              <a:t>DEPARTMENT OF COMPUTER SCIENCE &amp; ENGINEERING   / AI DRIVEN HEALTH MANAGEMENT</a:t>
            </a:r>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2</a:t>
            </a:fld>
            <a:endParaRPr lang="en-US"/>
          </a:p>
        </p:txBody>
      </p:sp>
      <p:sp>
        <p:nvSpPr>
          <p:cNvPr id="5" name="Rectangle 4"/>
          <p:cNvSpPr/>
          <p:nvPr/>
        </p:nvSpPr>
        <p:spPr>
          <a:xfrm>
            <a:off x="727362" y="359630"/>
            <a:ext cx="16521545" cy="8679299"/>
          </a:xfrm>
          <a:prstGeom prst="rect">
            <a:avLst/>
          </a:prstGeom>
        </p:spPr>
        <p:txBody>
          <a:bodyPr wrap="square">
            <a:spAutoFit/>
          </a:bodyPr>
          <a:lstStyle/>
          <a:p>
            <a:pPr>
              <a:lnSpc>
                <a:spcPct val="150000"/>
              </a:lnSpc>
            </a:pPr>
            <a:r>
              <a:rPr lang="en-IN" sz="3600" b="1" dirty="0">
                <a:latin typeface="Times New Roman" pitchFamily="18" charset="0"/>
                <a:cs typeface="Times New Roman" pitchFamily="18" charset="0"/>
              </a:rPr>
              <a:t>OVERVIEW </a:t>
            </a:r>
          </a:p>
          <a:p>
            <a:pPr lvl="1">
              <a:lnSpc>
                <a:spcPct val="150000"/>
              </a:lnSpc>
              <a:buFont typeface="Wingdings" pitchFamily="2" charset="2"/>
              <a:buChar char="q"/>
            </a:pPr>
            <a:r>
              <a:rPr lang="en-IN" sz="2400" dirty="0">
                <a:latin typeface="Times New Roman" pitchFamily="18" charset="0"/>
                <a:cs typeface="Times New Roman" pitchFamily="18" charset="0"/>
              </a:rPr>
              <a:t>ABSTRACT</a:t>
            </a:r>
          </a:p>
          <a:p>
            <a:pPr lvl="1">
              <a:lnSpc>
                <a:spcPct val="150000"/>
              </a:lnSpc>
              <a:buFont typeface="Wingdings" pitchFamily="2" charset="2"/>
              <a:buChar char="q"/>
            </a:pPr>
            <a:r>
              <a:rPr lang="en-IN" sz="2400" dirty="0">
                <a:latin typeface="Times New Roman" pitchFamily="18" charset="0"/>
                <a:cs typeface="Times New Roman" pitchFamily="18" charset="0"/>
              </a:rPr>
              <a:t>OBJECTIVE</a:t>
            </a:r>
          </a:p>
          <a:p>
            <a:pPr lvl="1">
              <a:lnSpc>
                <a:spcPct val="150000"/>
              </a:lnSpc>
              <a:buFont typeface="Wingdings" pitchFamily="2" charset="2"/>
              <a:buChar char="q"/>
            </a:pPr>
            <a:r>
              <a:rPr lang="en-IN" sz="2400" dirty="0">
                <a:latin typeface="Times New Roman" pitchFamily="18" charset="0"/>
                <a:cs typeface="Times New Roman" pitchFamily="18" charset="0"/>
              </a:rPr>
              <a:t>INTRODUCTION</a:t>
            </a:r>
          </a:p>
          <a:p>
            <a:pPr lvl="1">
              <a:lnSpc>
                <a:spcPct val="150000"/>
              </a:lnSpc>
              <a:buFont typeface="Wingdings" pitchFamily="2" charset="2"/>
              <a:buChar char="q"/>
            </a:pPr>
            <a:r>
              <a:rPr lang="en-IN" sz="2400" dirty="0">
                <a:latin typeface="Times New Roman" pitchFamily="18" charset="0"/>
                <a:cs typeface="Times New Roman" pitchFamily="18" charset="0"/>
              </a:rPr>
              <a:t>LITERATURE REVIEW (SOFT COPY OF PAPERS TO BE LINKED AS HYPERLINK)</a:t>
            </a:r>
          </a:p>
          <a:p>
            <a:pPr lvl="1">
              <a:lnSpc>
                <a:spcPct val="150000"/>
              </a:lnSpc>
              <a:buFont typeface="Wingdings" pitchFamily="2" charset="2"/>
              <a:buChar char="q"/>
            </a:pPr>
            <a:r>
              <a:rPr lang="en-IN" sz="2400" dirty="0">
                <a:latin typeface="Times New Roman" pitchFamily="18" charset="0"/>
                <a:cs typeface="Times New Roman" pitchFamily="18" charset="0"/>
              </a:rPr>
              <a:t>DESIGN AND METHODOLOGIES</a:t>
            </a:r>
          </a:p>
          <a:p>
            <a:pPr lvl="1">
              <a:lnSpc>
                <a:spcPct val="150000"/>
              </a:lnSpc>
              <a:buFont typeface="Wingdings" pitchFamily="2" charset="2"/>
              <a:buChar char="q"/>
            </a:pPr>
            <a:r>
              <a:rPr lang="en-IN" sz="2400" dirty="0">
                <a:latin typeface="Times New Roman" pitchFamily="18" charset="0"/>
                <a:cs typeface="Times New Roman" pitchFamily="18" charset="0"/>
              </a:rPr>
              <a:t>IMPLEMENTATION</a:t>
            </a:r>
          </a:p>
          <a:p>
            <a:pPr lvl="1">
              <a:lnSpc>
                <a:spcPct val="150000"/>
              </a:lnSpc>
              <a:buFont typeface="Wingdings" pitchFamily="2" charset="2"/>
              <a:buChar char="q"/>
            </a:pPr>
            <a:r>
              <a:rPr lang="en-IN" sz="2400" dirty="0">
                <a:latin typeface="Times New Roman" pitchFamily="18" charset="0"/>
                <a:cs typeface="Times New Roman" pitchFamily="18" charset="0"/>
              </a:rPr>
              <a:t>TESTING</a:t>
            </a:r>
          </a:p>
          <a:p>
            <a:pPr lvl="1">
              <a:lnSpc>
                <a:spcPct val="150000"/>
              </a:lnSpc>
              <a:buFont typeface="Wingdings" pitchFamily="2" charset="2"/>
              <a:buChar char="q"/>
            </a:pPr>
            <a:r>
              <a:rPr lang="en-IN" sz="2400" dirty="0">
                <a:latin typeface="Times New Roman" pitchFamily="18" charset="0"/>
                <a:cs typeface="Times New Roman" pitchFamily="18" charset="0"/>
              </a:rPr>
              <a:t>INPUT AND OUTPUT</a:t>
            </a:r>
          </a:p>
          <a:p>
            <a:pPr lvl="1">
              <a:lnSpc>
                <a:spcPct val="150000"/>
              </a:lnSpc>
              <a:buFont typeface="Wingdings" pitchFamily="2" charset="2"/>
              <a:buChar char="q"/>
            </a:pPr>
            <a:r>
              <a:rPr lang="en-IN" sz="2400" dirty="0">
                <a:latin typeface="Times New Roman" pitchFamily="18" charset="0"/>
                <a:cs typeface="Times New Roman" pitchFamily="18" charset="0"/>
              </a:rPr>
              <a:t>INCLUDE DEMO VIDEO-1 (Till REVEW-1)</a:t>
            </a:r>
          </a:p>
          <a:p>
            <a:pPr lvl="1">
              <a:lnSpc>
                <a:spcPct val="150000"/>
              </a:lnSpc>
              <a:buFont typeface="Wingdings" pitchFamily="2" charset="2"/>
              <a:buChar char="q"/>
            </a:pPr>
            <a:r>
              <a:rPr lang="en-IN" sz="2400" dirty="0">
                <a:latin typeface="Times New Roman" pitchFamily="18" charset="0"/>
                <a:cs typeface="Times New Roman" pitchFamily="18" charset="0"/>
              </a:rPr>
              <a:t>INCLUDE DEMO VIDEO-2(Complete Implementation of Project)</a:t>
            </a:r>
          </a:p>
          <a:p>
            <a:pPr lvl="1">
              <a:lnSpc>
                <a:spcPct val="150000"/>
              </a:lnSpc>
              <a:buFont typeface="Wingdings" pitchFamily="2" charset="2"/>
              <a:buChar char="q"/>
            </a:pPr>
            <a:r>
              <a:rPr lang="en-IN" sz="2400" dirty="0">
                <a:latin typeface="Times New Roman" pitchFamily="18" charset="0"/>
                <a:cs typeface="Times New Roman" pitchFamily="18" charset="0"/>
              </a:rPr>
              <a:t>CONCLUSION</a:t>
            </a:r>
          </a:p>
          <a:p>
            <a:pPr lvl="1">
              <a:lnSpc>
                <a:spcPct val="150000"/>
              </a:lnSpc>
              <a:buFont typeface="Wingdings" pitchFamily="2" charset="2"/>
              <a:buChar char="q"/>
            </a:pPr>
            <a:r>
              <a:rPr lang="en-IN" sz="2400" dirty="0">
                <a:latin typeface="Times New Roman" pitchFamily="18" charset="0"/>
                <a:cs typeface="Times New Roman" pitchFamily="18" charset="0"/>
              </a:rPr>
              <a:t>WEB REFERENCES LINK (TILL REVIEW DATE ALL LINKS TO BE INCLUDED DAY WISE)</a:t>
            </a:r>
          </a:p>
          <a:p>
            <a:pPr lvl="1">
              <a:lnSpc>
                <a:spcPct val="150000"/>
              </a:lnSpc>
              <a:buFont typeface="Wingdings" pitchFamily="2" charset="2"/>
              <a:buChar char="q"/>
            </a:pPr>
            <a:r>
              <a:rPr lang="en-IN" sz="2400" dirty="0">
                <a:latin typeface="Times New Roman" pitchFamily="18" charset="0"/>
                <a:cs typeface="Times New Roman" pitchFamily="18" charset="0"/>
              </a:rPr>
              <a:t>PLAGIARISM REPORT OF PPT</a:t>
            </a:r>
          </a:p>
          <a:p>
            <a:pPr lvl="1">
              <a:lnSpc>
                <a:spcPct val="150000"/>
              </a:lnSpc>
              <a:buFont typeface="Wingdings" pitchFamily="2" charset="2"/>
              <a:buChar char="q"/>
            </a:pPr>
            <a:r>
              <a:rPr lang="en-IN" sz="2400" dirty="0">
                <a:latin typeface="Times New Roman" pitchFamily="18" charset="0"/>
                <a:cs typeface="Times New Roman" pitchFamily="18" charset="0"/>
              </a:rPr>
              <a:t>REFERENCES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A27BFDC-7CF1-4AD4-9D89-D11FC6570C27}" type="datetime3">
              <a:rPr lang="en-US" smtClean="0"/>
              <a:pPr/>
              <a:t>21 September 2024</a:t>
            </a:fld>
            <a:endParaRPr lang="en-US"/>
          </a:p>
        </p:txBody>
      </p:sp>
      <p:sp>
        <p:nvSpPr>
          <p:cNvPr id="3" name="Footer Placeholder 2"/>
          <p:cNvSpPr>
            <a:spLocks noGrp="1"/>
          </p:cNvSpPr>
          <p:nvPr>
            <p:ph type="ftr" sz="quarter" idx="11"/>
          </p:nvPr>
        </p:nvSpPr>
        <p:spPr/>
        <p:txBody>
          <a:bodyPr/>
          <a:lstStyle/>
          <a:p>
            <a:r>
              <a:rPr lang="en-IN" dirty="0"/>
              <a:t>DEPARTMENT OF COMPUTER SCIENCE &amp; ENGINEERING   / AI DRIVEN HEALTH MANAGEMENT</a:t>
            </a:r>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20</a:t>
            </a:fld>
            <a:endParaRPr lang="en-US"/>
          </a:p>
        </p:txBody>
      </p:sp>
      <p:sp>
        <p:nvSpPr>
          <p:cNvPr id="5" name="Rectangle 4"/>
          <p:cNvSpPr/>
          <p:nvPr/>
        </p:nvSpPr>
        <p:spPr>
          <a:xfrm>
            <a:off x="-549218" y="348945"/>
            <a:ext cx="17014857" cy="707886"/>
          </a:xfrm>
          <a:prstGeom prst="rect">
            <a:avLst/>
          </a:prstGeom>
        </p:spPr>
        <p:txBody>
          <a:bodyPr wrap="square">
            <a:spAutoFit/>
          </a:bodyPr>
          <a:lstStyle/>
          <a:p>
            <a:r>
              <a:rPr lang="en-US" sz="4000" b="1" dirty="0">
                <a:latin typeface="Times New Roman" panose="02020603050405020304" pitchFamily="18" charset="0"/>
                <a:cs typeface="Times New Roman" panose="02020603050405020304" pitchFamily="18" charset="0"/>
              </a:rPr>
              <a:t>                                                  Data –Flow Diagram</a:t>
            </a:r>
          </a:p>
        </p:txBody>
      </p:sp>
      <p:sp>
        <p:nvSpPr>
          <p:cNvPr id="11" name="TextBox 10">
            <a:extLst>
              <a:ext uri="{FF2B5EF4-FFF2-40B4-BE49-F238E27FC236}">
                <a16:creationId xmlns:a16="http://schemas.microsoft.com/office/drawing/2014/main" xmlns="" id="{254347C3-C787-22D9-9D40-0A6D7ECD6674}"/>
              </a:ext>
            </a:extLst>
          </p:cNvPr>
          <p:cNvSpPr txBox="1"/>
          <p:nvPr/>
        </p:nvSpPr>
        <p:spPr>
          <a:xfrm>
            <a:off x="6926893" y="1370891"/>
            <a:ext cx="10340412" cy="777084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lnSpc>
                <a:spcPct val="150000"/>
              </a:lnSpc>
              <a:buFont typeface=""/>
              <a:buChar char="•"/>
            </a:pPr>
            <a:r>
              <a:rPr lang="en-US" sz="2800" b="1" dirty="0">
                <a:latin typeface="Times New Roman"/>
                <a:cs typeface="Times New Roman"/>
              </a:rPr>
              <a:t>User Interface</a:t>
            </a:r>
            <a:r>
              <a:rPr lang="en-US" sz="2800" dirty="0">
                <a:latin typeface="Times New Roman"/>
                <a:cs typeface="Times New Roman"/>
              </a:rPr>
              <a:t>: Allows users to  interact the system ,they can input their symptoms and select a preferred language that the information should be displayed.</a:t>
            </a:r>
          </a:p>
          <a:p>
            <a:pPr algn="just">
              <a:lnSpc>
                <a:spcPct val="150000"/>
              </a:lnSpc>
              <a:buFont typeface=""/>
              <a:buChar char="•"/>
            </a:pPr>
            <a:r>
              <a:rPr lang="en-US" sz="2800" b="1" dirty="0">
                <a:latin typeface="Times New Roman"/>
                <a:cs typeface="Times New Roman"/>
              </a:rPr>
              <a:t>Backend</a:t>
            </a:r>
            <a:r>
              <a:rPr lang="en-US" sz="2800" dirty="0">
                <a:latin typeface="Times New Roman"/>
                <a:cs typeface="Times New Roman"/>
              </a:rPr>
              <a:t>: Processes the input, matches symptoms to diseases using the rule-based algorithm, and queries the database for information.</a:t>
            </a:r>
          </a:p>
          <a:p>
            <a:pPr algn="just">
              <a:lnSpc>
                <a:spcPct val="150000"/>
              </a:lnSpc>
              <a:buFont typeface=""/>
              <a:buChar char="•"/>
            </a:pPr>
            <a:r>
              <a:rPr lang="en-US" sz="2800" b="1" dirty="0">
                <a:latin typeface="Times New Roman"/>
                <a:cs typeface="Times New Roman"/>
              </a:rPr>
              <a:t>Symptom-Disease Dataset</a:t>
            </a:r>
            <a:r>
              <a:rPr lang="en-US" sz="2800" dirty="0">
                <a:latin typeface="Times New Roman"/>
                <a:cs typeface="Times New Roman"/>
              </a:rPr>
              <a:t>: Contains the predefined symptom-disease mappings for rule-based matching.</a:t>
            </a:r>
          </a:p>
          <a:p>
            <a:pPr algn="just">
              <a:lnSpc>
                <a:spcPct val="150000"/>
              </a:lnSpc>
              <a:buFont typeface=""/>
              <a:buChar char="•"/>
            </a:pPr>
            <a:r>
              <a:rPr lang="en-US" sz="2800" b="1" dirty="0">
                <a:latin typeface="Times New Roman"/>
                <a:cs typeface="Times New Roman"/>
              </a:rPr>
              <a:t>Disease Information Database</a:t>
            </a:r>
            <a:r>
              <a:rPr lang="en-US" sz="2800" dirty="0">
                <a:latin typeface="Times New Roman"/>
                <a:cs typeface="Times New Roman"/>
              </a:rPr>
              <a:t>: Stores detailed disease information in multiple languages.</a:t>
            </a:r>
          </a:p>
          <a:p>
            <a:pPr algn="just">
              <a:lnSpc>
                <a:spcPct val="150000"/>
              </a:lnSpc>
              <a:buFont typeface=""/>
              <a:buChar char="•"/>
            </a:pPr>
            <a:r>
              <a:rPr lang="en-US" sz="2800" b="1" dirty="0">
                <a:latin typeface="Times New Roman"/>
                <a:cs typeface="Times New Roman"/>
              </a:rPr>
              <a:t>Process Flow</a:t>
            </a:r>
            <a:r>
              <a:rPr lang="en-US" sz="2800" dirty="0">
                <a:latin typeface="Times New Roman"/>
                <a:cs typeface="Times New Roman"/>
              </a:rPr>
              <a:t>: Starts with symptom input, followed by language selection, symptom matching, and the retrieval of disease information from the database, which is displayed in the chosen language.</a:t>
            </a:r>
          </a:p>
        </p:txBody>
      </p:sp>
      <p:pic>
        <p:nvPicPr>
          <p:cNvPr id="12" name="Picture 11" descr="A screenshot of a diagram&#10;&#10;Description automatically generated">
            <a:extLst>
              <a:ext uri="{FF2B5EF4-FFF2-40B4-BE49-F238E27FC236}">
                <a16:creationId xmlns:a16="http://schemas.microsoft.com/office/drawing/2014/main" xmlns="" id="{A712797E-B619-E351-CE1A-DDA268B8A3CD}"/>
              </a:ext>
            </a:extLst>
          </p:cNvPr>
          <p:cNvPicPr>
            <a:picLocks noChangeAspect="1"/>
          </p:cNvPicPr>
          <p:nvPr/>
        </p:nvPicPr>
        <p:blipFill>
          <a:blip r:embed="rId2"/>
          <a:srcRect b="5755"/>
          <a:stretch/>
        </p:blipFill>
        <p:spPr>
          <a:xfrm>
            <a:off x="1216325" y="1250830"/>
            <a:ext cx="5541619" cy="7665279"/>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AB7DDB7-8C4D-4D79-8B46-593C55734878}" type="datetime3">
              <a:rPr lang="en-US" smtClean="0"/>
              <a:pPr/>
              <a:t>21 September 2024</a:t>
            </a:fld>
            <a:endParaRPr lang="en-US"/>
          </a:p>
        </p:txBody>
      </p:sp>
      <p:sp>
        <p:nvSpPr>
          <p:cNvPr id="3" name="Footer Placeholder 2"/>
          <p:cNvSpPr>
            <a:spLocks noGrp="1"/>
          </p:cNvSpPr>
          <p:nvPr>
            <p:ph type="ftr" sz="quarter" idx="11"/>
          </p:nvPr>
        </p:nvSpPr>
        <p:spPr/>
        <p:txBody>
          <a:bodyPr/>
          <a:lstStyle/>
          <a:p>
            <a:r>
              <a:rPr lang="en-IN" dirty="0"/>
              <a:t>DEPARTMENT OF COMPUTER SCIENCE &amp; ENGINEERING   / AI DRIVEN HEALTH MANAGEMENT</a:t>
            </a:r>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21</a:t>
            </a:fld>
            <a:endParaRPr lang="en-US"/>
          </a:p>
        </p:txBody>
      </p:sp>
      <p:sp>
        <p:nvSpPr>
          <p:cNvPr id="5" name="Rectangle 4"/>
          <p:cNvSpPr/>
          <p:nvPr/>
        </p:nvSpPr>
        <p:spPr>
          <a:xfrm>
            <a:off x="5881254" y="407892"/>
            <a:ext cx="9144000" cy="646331"/>
          </a:xfrm>
          <a:prstGeom prst="rect">
            <a:avLst/>
          </a:prstGeom>
        </p:spPr>
        <p:txBody>
          <a:bodyPr>
            <a:spAutoFit/>
          </a:bodyPr>
          <a:lstStyle/>
          <a:p>
            <a:r>
              <a:rPr lang="en-US" sz="3600" b="1" dirty="0">
                <a:latin typeface="Times New Roman" panose="02020603050405020304" pitchFamily="18" charset="0"/>
                <a:cs typeface="Times New Roman" panose="02020603050405020304" pitchFamily="18" charset="0"/>
              </a:rPr>
              <a:t>Use Case Diagram</a:t>
            </a:r>
          </a:p>
        </p:txBody>
      </p:sp>
      <p:pic>
        <p:nvPicPr>
          <p:cNvPr id="6" name="Picture 5" descr="A diagram of a system&#10;&#10;Description automatically generated">
            <a:extLst>
              <a:ext uri="{FF2B5EF4-FFF2-40B4-BE49-F238E27FC236}">
                <a16:creationId xmlns:a16="http://schemas.microsoft.com/office/drawing/2014/main" xmlns="" id="{9281B20B-40A9-A341-4FF0-E7629A98EA02}"/>
              </a:ext>
            </a:extLst>
          </p:cNvPr>
          <p:cNvPicPr>
            <a:picLocks noChangeAspect="1"/>
          </p:cNvPicPr>
          <p:nvPr/>
        </p:nvPicPr>
        <p:blipFill>
          <a:blip r:embed="rId2"/>
          <a:srcRect r="3616" b="7178"/>
          <a:stretch/>
        </p:blipFill>
        <p:spPr>
          <a:xfrm>
            <a:off x="397607" y="1056736"/>
            <a:ext cx="7548058" cy="8087267"/>
          </a:xfrm>
          <a:prstGeom prst="rect">
            <a:avLst/>
          </a:prstGeom>
        </p:spPr>
      </p:pic>
      <p:sp>
        <p:nvSpPr>
          <p:cNvPr id="10" name="TextBox 9">
            <a:extLst>
              <a:ext uri="{FF2B5EF4-FFF2-40B4-BE49-F238E27FC236}">
                <a16:creationId xmlns:a16="http://schemas.microsoft.com/office/drawing/2014/main" xmlns="" id="{C42C2100-E244-E0FF-32A2-D15B708B18FF}"/>
              </a:ext>
            </a:extLst>
          </p:cNvPr>
          <p:cNvSpPr txBox="1"/>
          <p:nvPr/>
        </p:nvSpPr>
        <p:spPr>
          <a:xfrm>
            <a:off x="9608949" y="1743559"/>
            <a:ext cx="7477932" cy="647818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just">
              <a:lnSpc>
                <a:spcPct val="150000"/>
              </a:lnSpc>
              <a:buFont typeface="Arial"/>
              <a:buChar char="•"/>
            </a:pPr>
            <a:r>
              <a:rPr lang="en-GB" sz="2800" dirty="0">
                <a:latin typeface="Times New Roman"/>
                <a:ea typeface="+mn-lt"/>
                <a:cs typeface="+mn-lt"/>
              </a:rPr>
              <a:t>Inputs symptoms into the system.</a:t>
            </a:r>
            <a:endParaRPr lang="en-US" sz="2800" dirty="0">
              <a:latin typeface="Times New Roman"/>
              <a:cs typeface="Times New Roman"/>
            </a:endParaRPr>
          </a:p>
          <a:p>
            <a:pPr marL="285750" indent="-285750" algn="just">
              <a:lnSpc>
                <a:spcPct val="150000"/>
              </a:lnSpc>
              <a:buFont typeface="Arial"/>
              <a:buChar char="•"/>
            </a:pPr>
            <a:r>
              <a:rPr lang="en-GB" sz="2800" dirty="0">
                <a:latin typeface="Times New Roman"/>
                <a:ea typeface="+mn-lt"/>
                <a:cs typeface="+mn-lt"/>
              </a:rPr>
              <a:t>Selects a preferred language for viewing disease information.</a:t>
            </a:r>
            <a:endParaRPr lang="en-GB" sz="2800" dirty="0">
              <a:latin typeface="Times New Roman"/>
              <a:cs typeface="Times New Roman"/>
            </a:endParaRPr>
          </a:p>
          <a:p>
            <a:pPr marL="285750" indent="-285750" algn="just">
              <a:lnSpc>
                <a:spcPct val="150000"/>
              </a:lnSpc>
              <a:buFont typeface="Arial"/>
              <a:buChar char="•"/>
            </a:pPr>
            <a:r>
              <a:rPr lang="en-GB" sz="2800" dirty="0">
                <a:latin typeface="Times New Roman"/>
                <a:ea typeface="+mn-lt"/>
                <a:cs typeface="+mn-lt"/>
              </a:rPr>
              <a:t>Receives a potential diagnosis from the symptom matching engine.</a:t>
            </a:r>
            <a:endParaRPr lang="en-GB" sz="2800" dirty="0">
              <a:latin typeface="Times New Roman"/>
              <a:cs typeface="Times New Roman"/>
            </a:endParaRPr>
          </a:p>
          <a:p>
            <a:pPr marL="285750" indent="-285750" algn="just">
              <a:lnSpc>
                <a:spcPct val="150000"/>
              </a:lnSpc>
              <a:buFont typeface="Arial"/>
              <a:buChar char="•"/>
            </a:pPr>
            <a:r>
              <a:rPr lang="en-GB" sz="2800" dirty="0">
                <a:latin typeface="Times New Roman"/>
                <a:ea typeface="+mn-lt"/>
                <a:cs typeface="+mn-lt"/>
              </a:rPr>
              <a:t>Views detailed disease information, including causes and treatments.</a:t>
            </a:r>
            <a:endParaRPr lang="en-GB" sz="2800" dirty="0">
              <a:latin typeface="Times New Roman"/>
              <a:cs typeface="Times New Roman"/>
            </a:endParaRPr>
          </a:p>
          <a:p>
            <a:pPr marL="285750" indent="-285750" algn="just">
              <a:lnSpc>
                <a:spcPct val="150000"/>
              </a:lnSpc>
              <a:buFont typeface="Arial"/>
              <a:buChar char="•"/>
            </a:pPr>
            <a:r>
              <a:rPr lang="en-GB" sz="2800" dirty="0">
                <a:latin typeface="Times New Roman"/>
                <a:ea typeface="+mn-lt"/>
                <a:cs typeface="+mn-lt"/>
              </a:rPr>
              <a:t>Switches between languages to view the disease information in their preferred language</a:t>
            </a:r>
            <a:endParaRPr lang="en-GB" sz="2800" dirty="0">
              <a:latin typeface="Times New Roman"/>
              <a:cs typeface="Times New Roman"/>
            </a:endParaRPr>
          </a:p>
          <a:p>
            <a:pPr algn="just">
              <a:lnSpc>
                <a:spcPct val="150000"/>
              </a:lnSpc>
            </a:pPr>
            <a:endParaRPr lang="en-GB" sz="2800" dirty="0">
              <a:latin typeface="Times New Roman"/>
              <a:cs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F7DFE12-DBE3-472E-AECD-987815EABFB4}" type="datetime3">
              <a:rPr lang="en-US" smtClean="0"/>
              <a:pPr/>
              <a:t>21 September 2024</a:t>
            </a:fld>
            <a:endParaRPr lang="en-US"/>
          </a:p>
        </p:txBody>
      </p:sp>
      <p:sp>
        <p:nvSpPr>
          <p:cNvPr id="3" name="Footer Placeholder 2"/>
          <p:cNvSpPr>
            <a:spLocks noGrp="1"/>
          </p:cNvSpPr>
          <p:nvPr>
            <p:ph type="ftr" sz="quarter" idx="11"/>
          </p:nvPr>
        </p:nvSpPr>
        <p:spPr/>
        <p:txBody>
          <a:bodyPr/>
          <a:lstStyle/>
          <a:p>
            <a:r>
              <a:rPr lang="en-IN" dirty="0"/>
              <a:t>DEPARTMENT OF COMPUTER SCIENCE &amp; ENGINEERING   / AI DRIVEN HEALTH MANAGEMENT</a:t>
            </a:r>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22</a:t>
            </a:fld>
            <a:endParaRPr lang="en-US"/>
          </a:p>
        </p:txBody>
      </p:sp>
      <p:sp>
        <p:nvSpPr>
          <p:cNvPr id="5" name="Rectangle 4"/>
          <p:cNvSpPr/>
          <p:nvPr/>
        </p:nvSpPr>
        <p:spPr>
          <a:xfrm>
            <a:off x="5382491" y="414727"/>
            <a:ext cx="9144000" cy="646331"/>
          </a:xfrm>
          <a:prstGeom prst="rect">
            <a:avLst/>
          </a:prstGeom>
        </p:spPr>
        <p:txBody>
          <a:bodyPr>
            <a:spAutoFit/>
          </a:bodyPr>
          <a:lstStyle/>
          <a:p>
            <a:r>
              <a:rPr lang="en-US" sz="3600" b="1" dirty="0">
                <a:latin typeface="Times New Roman" panose="02020603050405020304" pitchFamily="18" charset="0"/>
                <a:cs typeface="Times New Roman" panose="02020603050405020304" pitchFamily="18" charset="0"/>
              </a:rPr>
              <a:t>Class Diagram</a:t>
            </a:r>
          </a:p>
        </p:txBody>
      </p:sp>
      <p:pic>
        <p:nvPicPr>
          <p:cNvPr id="6" name="Picture 5" descr="A diagram of a computer&#10;&#10;Description automatically generated">
            <a:extLst>
              <a:ext uri="{FF2B5EF4-FFF2-40B4-BE49-F238E27FC236}">
                <a16:creationId xmlns:a16="http://schemas.microsoft.com/office/drawing/2014/main" xmlns="" id="{F653D1B0-9977-7BD4-9F55-CF4EAAD786DE}"/>
              </a:ext>
            </a:extLst>
          </p:cNvPr>
          <p:cNvPicPr>
            <a:picLocks noChangeAspect="1"/>
          </p:cNvPicPr>
          <p:nvPr/>
        </p:nvPicPr>
        <p:blipFill>
          <a:blip r:embed="rId2"/>
          <a:srcRect l="-203" t="7105" r="6491" b="4651"/>
          <a:stretch/>
        </p:blipFill>
        <p:spPr>
          <a:xfrm>
            <a:off x="778299" y="2240897"/>
            <a:ext cx="6236277" cy="6193785"/>
          </a:xfrm>
          <a:prstGeom prst="rect">
            <a:avLst/>
          </a:prstGeom>
        </p:spPr>
      </p:pic>
      <p:sp>
        <p:nvSpPr>
          <p:cNvPr id="8" name="TextBox 7">
            <a:extLst>
              <a:ext uri="{FF2B5EF4-FFF2-40B4-BE49-F238E27FC236}">
                <a16:creationId xmlns:a16="http://schemas.microsoft.com/office/drawing/2014/main" xmlns="" id="{8205E728-44F4-5ABB-6FFD-82848E2D04F5}"/>
              </a:ext>
            </a:extLst>
          </p:cNvPr>
          <p:cNvSpPr txBox="1"/>
          <p:nvPr/>
        </p:nvSpPr>
        <p:spPr>
          <a:xfrm>
            <a:off x="7603299" y="1327759"/>
            <a:ext cx="10521863" cy="77011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just">
              <a:lnSpc>
                <a:spcPct val="150000"/>
              </a:lnSpc>
              <a:buFont typeface="Arial"/>
              <a:buChar char="•"/>
            </a:pPr>
            <a:r>
              <a:rPr lang="en-GB" sz="2800" b="1" dirty="0">
                <a:latin typeface="Times New Roman"/>
                <a:ea typeface="+mn-lt"/>
                <a:cs typeface="+mn-lt"/>
              </a:rPr>
              <a:t>User</a:t>
            </a:r>
            <a:r>
              <a:rPr lang="en-GB" sz="2800" dirty="0">
                <a:latin typeface="Times New Roman"/>
                <a:ea typeface="+mn-lt"/>
                <a:cs typeface="+mn-lt"/>
              </a:rPr>
              <a:t>: Represents the user of the system, who inputs symptoms and selects a language.</a:t>
            </a:r>
            <a:endParaRPr lang="en-US" sz="2800" dirty="0">
              <a:latin typeface="Times New Roman"/>
              <a:cs typeface="Times New Roman"/>
            </a:endParaRPr>
          </a:p>
          <a:p>
            <a:pPr marL="285750" indent="-285750" algn="just">
              <a:lnSpc>
                <a:spcPct val="150000"/>
              </a:lnSpc>
              <a:buFont typeface="Arial"/>
              <a:buChar char="•"/>
            </a:pPr>
            <a:r>
              <a:rPr lang="en-GB" sz="2800" b="1" dirty="0">
                <a:latin typeface="Times New Roman"/>
                <a:ea typeface="+mn-lt"/>
                <a:cs typeface="+mn-lt"/>
              </a:rPr>
              <a:t>Symptom Checker(Data Set)</a:t>
            </a:r>
            <a:r>
              <a:rPr lang="en-GB" sz="2800" dirty="0">
                <a:latin typeface="Times New Roman"/>
                <a:ea typeface="+mn-lt"/>
                <a:cs typeface="+mn-lt"/>
              </a:rPr>
              <a:t>: The main engine that interacts with the user input and performs operations like symptom matching.</a:t>
            </a:r>
            <a:endParaRPr lang="en-GB" sz="2800" dirty="0">
              <a:latin typeface="Times New Roman"/>
              <a:cs typeface="Times New Roman"/>
            </a:endParaRPr>
          </a:p>
          <a:p>
            <a:pPr marL="285750" indent="-285750" algn="just">
              <a:lnSpc>
                <a:spcPct val="150000"/>
              </a:lnSpc>
              <a:buFont typeface="Arial"/>
              <a:buChar char="•"/>
            </a:pPr>
            <a:r>
              <a:rPr lang="en-GB" sz="2800" b="1" dirty="0">
                <a:latin typeface="Times New Roman"/>
                <a:ea typeface="+mn-lt"/>
                <a:cs typeface="+mn-lt"/>
              </a:rPr>
              <a:t>Symptom Matcher</a:t>
            </a:r>
            <a:r>
              <a:rPr lang="en-GB" sz="2800" dirty="0">
                <a:latin typeface="Times New Roman"/>
                <a:ea typeface="+mn-lt"/>
                <a:cs typeface="+mn-lt"/>
              </a:rPr>
              <a:t>: A class responsible for comparing user input with the symptom-disease dataset.</a:t>
            </a:r>
            <a:endParaRPr lang="en-GB" sz="2800" dirty="0">
              <a:latin typeface="Times New Roman"/>
              <a:cs typeface="Times New Roman"/>
            </a:endParaRPr>
          </a:p>
          <a:p>
            <a:pPr marL="285750" indent="-285750" algn="just">
              <a:lnSpc>
                <a:spcPct val="150000"/>
              </a:lnSpc>
              <a:buFont typeface="Arial"/>
              <a:buChar char="•"/>
            </a:pPr>
            <a:r>
              <a:rPr lang="en-GB" sz="2800" b="1" dirty="0">
                <a:latin typeface="Times New Roman"/>
                <a:ea typeface="+mn-lt"/>
                <a:cs typeface="+mn-lt"/>
              </a:rPr>
              <a:t>Disease Database</a:t>
            </a:r>
            <a:r>
              <a:rPr lang="en-GB" sz="2800" dirty="0">
                <a:latin typeface="Times New Roman"/>
                <a:ea typeface="+mn-lt"/>
                <a:cs typeface="+mn-lt"/>
              </a:rPr>
              <a:t>: Stores disease information in multiple languages.</a:t>
            </a:r>
            <a:endParaRPr lang="en-GB" sz="2800" dirty="0">
              <a:latin typeface="Times New Roman"/>
              <a:cs typeface="Times New Roman"/>
            </a:endParaRPr>
          </a:p>
          <a:p>
            <a:pPr marL="285750" indent="-285750" algn="just">
              <a:lnSpc>
                <a:spcPct val="150000"/>
              </a:lnSpc>
              <a:buFont typeface="Arial"/>
              <a:buChar char="•"/>
            </a:pPr>
            <a:r>
              <a:rPr lang="en-GB" sz="2800" b="1" dirty="0">
                <a:latin typeface="Times New Roman"/>
                <a:ea typeface="+mn-lt"/>
                <a:cs typeface="+mn-lt"/>
              </a:rPr>
              <a:t>Disease</a:t>
            </a:r>
            <a:r>
              <a:rPr lang="en-GB" sz="2800" dirty="0">
                <a:latin typeface="Times New Roman"/>
                <a:ea typeface="+mn-lt"/>
                <a:cs typeface="+mn-lt"/>
              </a:rPr>
              <a:t>: Contains detailed disease data, including causes, treatments, and remedies.</a:t>
            </a:r>
            <a:endParaRPr lang="en-GB" sz="2800" dirty="0">
              <a:latin typeface="Times New Roman"/>
              <a:cs typeface="Times New Roman"/>
            </a:endParaRPr>
          </a:p>
          <a:p>
            <a:pPr marL="285750" indent="-285750" algn="just">
              <a:lnSpc>
                <a:spcPct val="150000"/>
              </a:lnSpc>
              <a:buFont typeface="Arial"/>
              <a:buChar char="•"/>
            </a:pPr>
            <a:r>
              <a:rPr lang="en-GB" sz="2800" b="1" dirty="0">
                <a:latin typeface="Times New Roman"/>
                <a:ea typeface="+mn-lt"/>
                <a:cs typeface="+mn-lt"/>
              </a:rPr>
              <a:t>Language (database)</a:t>
            </a:r>
            <a:r>
              <a:rPr lang="en-GB" sz="2800" dirty="0">
                <a:latin typeface="Times New Roman"/>
                <a:ea typeface="+mn-lt"/>
                <a:cs typeface="+mn-lt"/>
              </a:rPr>
              <a:t>: Handles multilingual support, allowing disease information to be presented in different languages.</a:t>
            </a:r>
            <a:endParaRPr lang="en-GB" sz="2800" dirty="0">
              <a:latin typeface="Times New Roman"/>
              <a:cs typeface="Calibri"/>
            </a:endParaRPr>
          </a:p>
          <a:p>
            <a:pPr marL="285750" indent="-285750" algn="just">
              <a:lnSpc>
                <a:spcPct val="150000"/>
              </a:lnSpc>
              <a:buFont typeface="Arial"/>
              <a:buChar char="•"/>
            </a:pPr>
            <a:r>
              <a:rPr lang="en-GB" sz="2800" b="1" dirty="0">
                <a:latin typeface="Times New Roman"/>
                <a:cs typeface="Calibri"/>
              </a:rPr>
              <a:t>Mongo </a:t>
            </a:r>
            <a:r>
              <a:rPr lang="en-GB" sz="2800" b="1" dirty="0" err="1">
                <a:latin typeface="Times New Roman"/>
                <a:cs typeface="Calibri"/>
              </a:rPr>
              <a:t>DB:</a:t>
            </a:r>
            <a:r>
              <a:rPr lang="en-GB" sz="2800" dirty="0" err="1">
                <a:latin typeface="Times New Roman"/>
                <a:cs typeface="Calibri"/>
              </a:rPr>
              <a:t>To</a:t>
            </a:r>
            <a:r>
              <a:rPr lang="en-GB" sz="2800" dirty="0">
                <a:latin typeface="Times New Roman"/>
                <a:cs typeface="Calibri"/>
              </a:rPr>
              <a:t> verify the login (user name and password)</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45441DF-D8C1-4D4B-A424-5BB65F7B2187}" type="datetime3">
              <a:rPr lang="en-US" smtClean="0"/>
              <a:pPr/>
              <a:t>21 September 2024</a:t>
            </a:fld>
            <a:endParaRPr lang="en-US"/>
          </a:p>
        </p:txBody>
      </p:sp>
      <p:sp>
        <p:nvSpPr>
          <p:cNvPr id="3" name="Footer Placeholder 2"/>
          <p:cNvSpPr>
            <a:spLocks noGrp="1"/>
          </p:cNvSpPr>
          <p:nvPr>
            <p:ph type="ftr" sz="quarter" idx="11"/>
          </p:nvPr>
        </p:nvSpPr>
        <p:spPr/>
        <p:txBody>
          <a:bodyPr/>
          <a:lstStyle/>
          <a:p>
            <a:r>
              <a:rPr lang="en-IN" dirty="0"/>
              <a:t>DEPARTMENT OF COMPUTER SCIENCE &amp; ENGINEERING   / AI DRIVEN HEALTH MANAGEMENT</a:t>
            </a:r>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23</a:t>
            </a:fld>
            <a:endParaRPr lang="en-US"/>
          </a:p>
        </p:txBody>
      </p:sp>
      <p:sp>
        <p:nvSpPr>
          <p:cNvPr id="5" name="Rectangle 4"/>
          <p:cNvSpPr/>
          <p:nvPr/>
        </p:nvSpPr>
        <p:spPr>
          <a:xfrm>
            <a:off x="4724305" y="101635"/>
            <a:ext cx="9144000" cy="646331"/>
          </a:xfrm>
          <a:prstGeom prst="rect">
            <a:avLst/>
          </a:prstGeom>
        </p:spPr>
        <p:txBody>
          <a:bodyPr>
            <a:spAutoFit/>
          </a:bodyPr>
          <a:lstStyle/>
          <a:p>
            <a:r>
              <a:rPr lang="en-US" sz="3600" b="1" dirty="0">
                <a:latin typeface="Times New Roman" panose="02020603050405020304" pitchFamily="18" charset="0"/>
                <a:cs typeface="Times New Roman" panose="02020603050405020304" pitchFamily="18" charset="0"/>
              </a:rPr>
              <a:t>Activity Diagram</a:t>
            </a:r>
          </a:p>
        </p:txBody>
      </p:sp>
      <p:pic>
        <p:nvPicPr>
          <p:cNvPr id="8" name="Picture 7" descr="A screenshot of a computer&#10;&#10;Description automatically generated">
            <a:extLst>
              <a:ext uri="{FF2B5EF4-FFF2-40B4-BE49-F238E27FC236}">
                <a16:creationId xmlns:a16="http://schemas.microsoft.com/office/drawing/2014/main" xmlns="" id="{03638296-078F-1A2F-7AFE-F8DCC4C820D7}"/>
              </a:ext>
            </a:extLst>
          </p:cNvPr>
          <p:cNvPicPr>
            <a:picLocks noChangeAspect="1"/>
          </p:cNvPicPr>
          <p:nvPr/>
        </p:nvPicPr>
        <p:blipFill>
          <a:blip r:embed="rId2"/>
          <a:srcRect l="18353" t="-2809" r="9176" b="1966"/>
          <a:stretch/>
        </p:blipFill>
        <p:spPr>
          <a:xfrm>
            <a:off x="0" y="1080693"/>
            <a:ext cx="6632465" cy="7742217"/>
          </a:xfrm>
          <a:prstGeom prst="rect">
            <a:avLst/>
          </a:prstGeom>
        </p:spPr>
      </p:pic>
      <p:sp>
        <p:nvSpPr>
          <p:cNvPr id="9" name="TextBox 8">
            <a:extLst>
              <a:ext uri="{FF2B5EF4-FFF2-40B4-BE49-F238E27FC236}">
                <a16:creationId xmlns:a16="http://schemas.microsoft.com/office/drawing/2014/main" xmlns="" id="{32558E1C-CDFD-3047-A0C9-7CCA78892E87}"/>
              </a:ext>
            </a:extLst>
          </p:cNvPr>
          <p:cNvSpPr txBox="1"/>
          <p:nvPr/>
        </p:nvSpPr>
        <p:spPr>
          <a:xfrm>
            <a:off x="5887233" y="1114675"/>
            <a:ext cx="12082099" cy="841717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just">
              <a:lnSpc>
                <a:spcPct val="150000"/>
              </a:lnSpc>
              <a:buFont typeface="Arial"/>
              <a:buChar char="•"/>
            </a:pPr>
            <a:r>
              <a:rPr lang="en-GB" sz="2800" b="1" dirty="0">
                <a:latin typeface="Times New Roman"/>
                <a:ea typeface="+mn-lt"/>
                <a:cs typeface="+mn-lt"/>
              </a:rPr>
              <a:t>User Inputs Symptoms</a:t>
            </a:r>
            <a:r>
              <a:rPr lang="en-GB" sz="2800" dirty="0">
                <a:latin typeface="Times New Roman"/>
                <a:ea typeface="+mn-lt"/>
                <a:cs typeface="+mn-lt"/>
              </a:rPr>
              <a:t>: The user starts by entering their symptoms into the system. This triggers the backend process to handle the input.</a:t>
            </a:r>
            <a:endParaRPr lang="en-US" sz="2800" dirty="0">
              <a:latin typeface="Times New Roman"/>
              <a:cs typeface="Times New Roman"/>
            </a:endParaRPr>
          </a:p>
          <a:p>
            <a:pPr marL="285750" indent="-285750" algn="just">
              <a:lnSpc>
                <a:spcPct val="150000"/>
              </a:lnSpc>
              <a:buFont typeface="Arial"/>
              <a:buChar char="•"/>
            </a:pPr>
            <a:r>
              <a:rPr lang="en-GB" sz="2800" b="1" dirty="0">
                <a:latin typeface="Times New Roman"/>
                <a:ea typeface="+mn-lt"/>
                <a:cs typeface="+mn-lt"/>
              </a:rPr>
              <a:t>Symptom Processing</a:t>
            </a:r>
            <a:r>
              <a:rPr lang="en-GB" sz="2800" dirty="0">
                <a:latin typeface="Times New Roman"/>
                <a:ea typeface="+mn-lt"/>
                <a:cs typeface="+mn-lt"/>
              </a:rPr>
              <a:t>: The system receives the symptoms and begins processing them. This may involve basic pattern matching or rule-based checks to match symptoms with potential diseases.</a:t>
            </a:r>
            <a:endParaRPr lang="en-GB" sz="2800" dirty="0">
              <a:latin typeface="Times New Roman"/>
              <a:cs typeface="Times New Roman"/>
            </a:endParaRPr>
          </a:p>
          <a:p>
            <a:pPr marL="285750" indent="-285750" algn="just">
              <a:lnSpc>
                <a:spcPct val="150000"/>
              </a:lnSpc>
              <a:buFont typeface="Arial"/>
              <a:buChar char="•"/>
            </a:pPr>
            <a:r>
              <a:rPr lang="en-GB" sz="2800" b="1" dirty="0">
                <a:latin typeface="Times New Roman"/>
                <a:ea typeface="+mn-lt"/>
                <a:cs typeface="+mn-lt"/>
              </a:rPr>
              <a:t>Symptom-Disease Matching</a:t>
            </a:r>
            <a:r>
              <a:rPr lang="en-GB" sz="2800" dirty="0">
                <a:latin typeface="Times New Roman"/>
                <a:ea typeface="+mn-lt"/>
                <a:cs typeface="+mn-lt"/>
              </a:rPr>
              <a:t>: The system compares the user’s symptoms with a predefined dataset of symptoms and their associated diseases. If a match is found, the system retrieves the relevant disease(s).</a:t>
            </a:r>
            <a:endParaRPr lang="en-GB" sz="2800" dirty="0">
              <a:latin typeface="Times New Roman"/>
              <a:cs typeface="Times New Roman"/>
            </a:endParaRPr>
          </a:p>
          <a:p>
            <a:pPr marL="285750" indent="-285750" algn="just">
              <a:lnSpc>
                <a:spcPct val="150000"/>
              </a:lnSpc>
              <a:buFont typeface="Arial"/>
              <a:buChar char="•"/>
            </a:pPr>
            <a:r>
              <a:rPr lang="en-GB" sz="2800" b="1" dirty="0">
                <a:latin typeface="Times New Roman"/>
                <a:ea typeface="+mn-lt"/>
                <a:cs typeface="+mn-lt"/>
              </a:rPr>
              <a:t>Language Selection</a:t>
            </a:r>
            <a:r>
              <a:rPr lang="en-GB" sz="2800" dirty="0">
                <a:latin typeface="Times New Roman"/>
                <a:ea typeface="+mn-lt"/>
                <a:cs typeface="+mn-lt"/>
              </a:rPr>
              <a:t>: If multilingual support is enabled, the user selects their preferred language. The system checks the database for the corresponding disease information in the chosen language.</a:t>
            </a:r>
            <a:endParaRPr lang="en-GB" sz="2800" dirty="0">
              <a:latin typeface="Times New Roman"/>
              <a:cs typeface="Times New Roman"/>
            </a:endParaRPr>
          </a:p>
          <a:p>
            <a:pPr marL="285750" indent="-285750" algn="just">
              <a:lnSpc>
                <a:spcPct val="150000"/>
              </a:lnSpc>
              <a:buFont typeface="Arial"/>
              <a:buChar char="•"/>
            </a:pPr>
            <a:r>
              <a:rPr lang="en-GB" sz="2800" b="1" dirty="0">
                <a:latin typeface="Times New Roman"/>
                <a:ea typeface="+mn-lt"/>
                <a:cs typeface="+mn-lt"/>
              </a:rPr>
              <a:t>Retrieve Disease Information</a:t>
            </a:r>
            <a:r>
              <a:rPr lang="en-GB" sz="2800" dirty="0">
                <a:latin typeface="Times New Roman"/>
                <a:ea typeface="+mn-lt"/>
                <a:cs typeface="+mn-lt"/>
              </a:rPr>
              <a:t>: Once the matching disease is found, the system retrieves detailed information from the database in the selected language.</a:t>
            </a:r>
            <a:endParaRPr lang="en-GB" sz="2800" dirty="0">
              <a:latin typeface="Times New Roman"/>
              <a:cs typeface="Times New Roman"/>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CB87A9A-B862-4183-B19F-CD8776D18165}" type="datetime3">
              <a:rPr lang="en-US" smtClean="0"/>
              <a:pPr/>
              <a:t>21 September 2024</a:t>
            </a:fld>
            <a:endParaRPr lang="en-US"/>
          </a:p>
        </p:txBody>
      </p:sp>
      <p:sp>
        <p:nvSpPr>
          <p:cNvPr id="3" name="Footer Placeholder 2"/>
          <p:cNvSpPr>
            <a:spLocks noGrp="1"/>
          </p:cNvSpPr>
          <p:nvPr>
            <p:ph type="ftr" sz="quarter" idx="11"/>
          </p:nvPr>
        </p:nvSpPr>
        <p:spPr/>
        <p:txBody>
          <a:bodyPr/>
          <a:lstStyle/>
          <a:p>
            <a:r>
              <a:rPr lang="en-IN" dirty="0"/>
              <a:t>DEPARTMENT OF COMPUTER SCIENCE &amp; ENGINEERING   / AI DRIVEN HEALTH MANAGEMENT</a:t>
            </a:r>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24</a:t>
            </a:fld>
            <a:endParaRPr lang="en-US"/>
          </a:p>
        </p:txBody>
      </p:sp>
      <p:sp>
        <p:nvSpPr>
          <p:cNvPr id="5" name="Rectangle 4"/>
          <p:cNvSpPr/>
          <p:nvPr/>
        </p:nvSpPr>
        <p:spPr>
          <a:xfrm>
            <a:off x="4405745" y="525472"/>
            <a:ext cx="9144000" cy="646331"/>
          </a:xfrm>
          <a:prstGeom prst="rect">
            <a:avLst/>
          </a:prstGeom>
        </p:spPr>
        <p:txBody>
          <a:bodyPr>
            <a:spAutoFit/>
          </a:bodyPr>
          <a:lstStyle/>
          <a:p>
            <a:r>
              <a:rPr lang="en-US" sz="3600" b="1" dirty="0">
                <a:latin typeface="Times New Roman" panose="02020603050405020304" pitchFamily="18" charset="0"/>
                <a:cs typeface="Times New Roman" panose="02020603050405020304" pitchFamily="18" charset="0"/>
              </a:rPr>
              <a:t>Sequence Diagram</a:t>
            </a:r>
          </a:p>
        </p:txBody>
      </p:sp>
      <p:sp>
        <p:nvSpPr>
          <p:cNvPr id="7" name="TextBox 6"/>
          <p:cNvSpPr txBox="1"/>
          <p:nvPr/>
        </p:nvSpPr>
        <p:spPr>
          <a:xfrm>
            <a:off x="1579418" y="1496291"/>
            <a:ext cx="2161309" cy="369332"/>
          </a:xfrm>
          <a:prstGeom prst="rect">
            <a:avLst/>
          </a:prstGeom>
          <a:noFill/>
        </p:spPr>
        <p:txBody>
          <a:bodyPr wrap="square" lIns="91440" tIns="45720" rIns="91440" bIns="45720" rtlCol="0" anchor="t">
            <a:spAutoFit/>
          </a:bodyPr>
          <a:lstStyle/>
          <a:p>
            <a:r>
              <a:rPr lang="en-IN" dirty="0"/>
              <a:t>,</a:t>
            </a:r>
          </a:p>
        </p:txBody>
      </p:sp>
      <p:pic>
        <p:nvPicPr>
          <p:cNvPr id="8" name="Picture 7" descr="A diagram of a flowchart&#10;&#10;Description automatically generated">
            <a:extLst>
              <a:ext uri="{FF2B5EF4-FFF2-40B4-BE49-F238E27FC236}">
                <a16:creationId xmlns:a16="http://schemas.microsoft.com/office/drawing/2014/main" xmlns="" id="{840D303F-E615-B927-E7C0-2C6B8E870405}"/>
              </a:ext>
            </a:extLst>
          </p:cNvPr>
          <p:cNvPicPr>
            <a:picLocks noChangeAspect="1"/>
          </p:cNvPicPr>
          <p:nvPr/>
        </p:nvPicPr>
        <p:blipFill>
          <a:blip r:embed="rId2"/>
          <a:stretch>
            <a:fillRect/>
          </a:stretch>
        </p:blipFill>
        <p:spPr>
          <a:xfrm>
            <a:off x="3060929" y="1486095"/>
            <a:ext cx="10486590" cy="7397152"/>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D4464330-272B-644B-36F4-63047C025E40}"/>
              </a:ext>
            </a:extLst>
          </p:cNvPr>
          <p:cNvSpPr>
            <a:spLocks noGrp="1"/>
          </p:cNvSpPr>
          <p:nvPr>
            <p:ph type="dt" sz="half" idx="10"/>
          </p:nvPr>
        </p:nvSpPr>
        <p:spPr/>
        <p:txBody>
          <a:bodyPr/>
          <a:lstStyle/>
          <a:p>
            <a:fld id="{CAFE67F3-EB06-4EB6-9D13-913951A832A8}" type="datetime3">
              <a:rPr lang="en-US" smtClean="0"/>
              <a:pPr/>
              <a:t>21 September 2024</a:t>
            </a:fld>
            <a:endParaRPr lang="en-US"/>
          </a:p>
        </p:txBody>
      </p:sp>
      <p:sp>
        <p:nvSpPr>
          <p:cNvPr id="3" name="Footer Placeholder 2">
            <a:extLst>
              <a:ext uri="{FF2B5EF4-FFF2-40B4-BE49-F238E27FC236}">
                <a16:creationId xmlns:a16="http://schemas.microsoft.com/office/drawing/2014/main" xmlns="" id="{01BD528A-8ABA-AC71-9565-C4221CF22B61}"/>
              </a:ext>
            </a:extLst>
          </p:cNvPr>
          <p:cNvSpPr>
            <a:spLocks noGrp="1"/>
          </p:cNvSpPr>
          <p:nvPr>
            <p:ph type="ftr" sz="quarter" idx="11"/>
          </p:nvPr>
        </p:nvSpPr>
        <p:spPr/>
        <p:txBody>
          <a:bodyPr/>
          <a:lstStyle/>
          <a:p>
            <a:r>
              <a:rPr lang="en-IN" dirty="0"/>
              <a:t>DEPARTMENT OF COMPUTER SCIENCE &amp; ENGINEERING   / AI DRIVEN HEALTH MANAGEMENT</a:t>
            </a:r>
          </a:p>
        </p:txBody>
      </p:sp>
      <p:sp>
        <p:nvSpPr>
          <p:cNvPr id="4" name="Slide Number Placeholder 3">
            <a:extLst>
              <a:ext uri="{FF2B5EF4-FFF2-40B4-BE49-F238E27FC236}">
                <a16:creationId xmlns:a16="http://schemas.microsoft.com/office/drawing/2014/main" xmlns="" id="{557F634F-E88B-AF44-4998-5BFB7F05B34C}"/>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25</a:t>
            </a:fld>
            <a:endParaRPr lang="en-US"/>
          </a:p>
        </p:txBody>
      </p:sp>
      <p:sp>
        <p:nvSpPr>
          <p:cNvPr id="5" name="TextBox 4">
            <a:extLst>
              <a:ext uri="{FF2B5EF4-FFF2-40B4-BE49-F238E27FC236}">
                <a16:creationId xmlns:a16="http://schemas.microsoft.com/office/drawing/2014/main" xmlns="" id="{80CF257A-B1A4-0A3A-A080-CC9D502052BF}"/>
              </a:ext>
            </a:extLst>
          </p:cNvPr>
          <p:cNvSpPr txBox="1"/>
          <p:nvPr/>
        </p:nvSpPr>
        <p:spPr>
          <a:xfrm>
            <a:off x="639305" y="0"/>
            <a:ext cx="17250489" cy="970983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just">
              <a:lnSpc>
                <a:spcPct val="150000"/>
              </a:lnSpc>
              <a:buFont typeface="Arial"/>
              <a:buChar char="•"/>
            </a:pPr>
            <a:r>
              <a:rPr lang="en-GB" sz="2800" b="1" dirty="0">
                <a:latin typeface="Times New Roman"/>
                <a:ea typeface="+mn-lt"/>
                <a:cs typeface="+mn-lt"/>
              </a:rPr>
              <a:t>User Input</a:t>
            </a:r>
            <a:r>
              <a:rPr lang="en-GB" sz="2800" dirty="0">
                <a:latin typeface="Times New Roman"/>
                <a:ea typeface="+mn-lt"/>
                <a:cs typeface="+mn-lt"/>
              </a:rPr>
              <a:t>: The sequence starts when the user inputs their symptoms into the system via the user interface. This action initiates a request for symptom analysis.</a:t>
            </a:r>
            <a:endParaRPr lang="en-US" sz="2800" dirty="0">
              <a:latin typeface="Times New Roman"/>
              <a:cs typeface="Times New Roman"/>
            </a:endParaRPr>
          </a:p>
          <a:p>
            <a:pPr marL="285750" indent="-285750" algn="just">
              <a:lnSpc>
                <a:spcPct val="150000"/>
              </a:lnSpc>
              <a:buFont typeface="Arial"/>
              <a:buChar char="•"/>
            </a:pPr>
            <a:r>
              <a:rPr lang="en-GB" sz="2800" b="1" dirty="0">
                <a:latin typeface="Times New Roman"/>
                <a:ea typeface="+mn-lt"/>
                <a:cs typeface="+mn-lt"/>
              </a:rPr>
              <a:t>Symptom Checker (Front-end)</a:t>
            </a:r>
            <a:r>
              <a:rPr lang="en-GB" sz="2800" dirty="0">
                <a:latin typeface="Times New Roman"/>
                <a:ea typeface="+mn-lt"/>
                <a:cs typeface="+mn-lt"/>
              </a:rPr>
              <a:t>: The user input is sent to the Symptom Checker engine. This component handles the request and forwards the symptoms to the backend for processing.</a:t>
            </a:r>
            <a:endParaRPr lang="en-GB" sz="2800" dirty="0">
              <a:latin typeface="Times New Roman"/>
              <a:cs typeface="Times New Roman"/>
            </a:endParaRPr>
          </a:p>
          <a:p>
            <a:pPr marL="285750" indent="-285750" algn="just">
              <a:lnSpc>
                <a:spcPct val="150000"/>
              </a:lnSpc>
              <a:buFont typeface="Arial"/>
              <a:buChar char="•"/>
            </a:pPr>
            <a:r>
              <a:rPr lang="en-GB" sz="2800" b="1" dirty="0">
                <a:latin typeface="Times New Roman"/>
                <a:ea typeface="+mn-lt"/>
                <a:cs typeface="+mn-lt"/>
              </a:rPr>
              <a:t>Symptom Matching (Backend)</a:t>
            </a:r>
            <a:r>
              <a:rPr lang="en-GB" sz="2800" dirty="0">
                <a:latin typeface="Times New Roman"/>
                <a:ea typeface="+mn-lt"/>
                <a:cs typeface="+mn-lt"/>
              </a:rPr>
              <a:t>: The backend matches the input symptoms to diseases by querying the Symptom-Disease Dataset. It uses a rule-based algorithm or pattern matching to find potential matches based on the symptoms.</a:t>
            </a:r>
            <a:endParaRPr lang="en-GB" sz="2800" dirty="0">
              <a:latin typeface="Times New Roman"/>
              <a:cs typeface="Times New Roman"/>
            </a:endParaRPr>
          </a:p>
          <a:p>
            <a:pPr marL="285750" indent="-285750" algn="just">
              <a:lnSpc>
                <a:spcPct val="150000"/>
              </a:lnSpc>
              <a:buFont typeface="Arial"/>
              <a:buChar char="•"/>
            </a:pPr>
            <a:r>
              <a:rPr lang="en-GB" sz="2800" b="1" dirty="0">
                <a:latin typeface="Times New Roman"/>
                <a:ea typeface="+mn-lt"/>
                <a:cs typeface="+mn-lt"/>
              </a:rPr>
              <a:t>Disease Database Query</a:t>
            </a:r>
            <a:r>
              <a:rPr lang="en-GB" sz="2800" dirty="0">
                <a:latin typeface="Times New Roman"/>
                <a:ea typeface="+mn-lt"/>
                <a:cs typeface="+mn-lt"/>
              </a:rPr>
              <a:t>: Once a disease match is found, the backend retrieves the corresponding disease information from the Disease Information Database. The database stores disease-related information such as causes, treatments, and home remedies, with multilingual support.</a:t>
            </a:r>
            <a:endParaRPr lang="en-GB" sz="2800" dirty="0">
              <a:latin typeface="Times New Roman"/>
              <a:cs typeface="Times New Roman"/>
            </a:endParaRPr>
          </a:p>
          <a:p>
            <a:pPr marL="285750" indent="-285750" algn="just">
              <a:lnSpc>
                <a:spcPct val="150000"/>
              </a:lnSpc>
              <a:buFont typeface="Arial"/>
              <a:buChar char="•"/>
            </a:pPr>
            <a:r>
              <a:rPr lang="en-GB" sz="2800" b="1" dirty="0">
                <a:latin typeface="Times New Roman"/>
                <a:ea typeface="+mn-lt"/>
                <a:cs typeface="+mn-lt"/>
              </a:rPr>
              <a:t>Language Selection</a:t>
            </a:r>
            <a:r>
              <a:rPr lang="en-GB" sz="2800" dirty="0">
                <a:latin typeface="Times New Roman"/>
                <a:ea typeface="+mn-lt"/>
                <a:cs typeface="+mn-lt"/>
              </a:rPr>
              <a:t>: If the user has selected a preferred language, the system retrieves the information in the selected language from the database. If no language is selected, the default language is used.</a:t>
            </a:r>
            <a:endParaRPr lang="en-GB" sz="2800" dirty="0">
              <a:latin typeface="Times New Roman"/>
              <a:cs typeface="Times New Roman"/>
            </a:endParaRPr>
          </a:p>
          <a:p>
            <a:pPr marL="285750" indent="-285750" algn="just">
              <a:lnSpc>
                <a:spcPct val="150000"/>
              </a:lnSpc>
              <a:buFont typeface="Arial"/>
              <a:buChar char="•"/>
            </a:pPr>
            <a:r>
              <a:rPr lang="en-GB" sz="2800" b="1" dirty="0">
                <a:latin typeface="Times New Roman"/>
                <a:ea typeface="+mn-lt"/>
                <a:cs typeface="+mn-lt"/>
              </a:rPr>
              <a:t>Optional Language Switch</a:t>
            </a:r>
            <a:r>
              <a:rPr lang="en-GB" sz="2800" dirty="0">
                <a:latin typeface="Times New Roman"/>
                <a:ea typeface="+mn-lt"/>
                <a:cs typeface="+mn-lt"/>
              </a:rPr>
              <a:t>: The user can optionally switch the language at this point, triggering a new request to retrieve the same disease information in another language. The system queries the database again for the appropriate language version and displays it to the user.</a:t>
            </a:r>
            <a:endParaRPr lang="en-GB" sz="2800" dirty="0">
              <a:latin typeface="Times New Roman"/>
              <a:cs typeface="Times New Roman"/>
            </a:endParaRPr>
          </a:p>
          <a:p>
            <a:pPr algn="just">
              <a:lnSpc>
                <a:spcPct val="150000"/>
              </a:lnSpc>
            </a:pPr>
            <a:endParaRPr lang="en-GB" sz="2800" dirty="0">
              <a:latin typeface="Times New Roman"/>
              <a:cs typeface="Calibri"/>
            </a:endParaRPr>
          </a:p>
        </p:txBody>
      </p:sp>
    </p:spTree>
    <p:extLst>
      <p:ext uri="{BB962C8B-B14F-4D97-AF65-F5344CB8AC3E}">
        <p14:creationId xmlns:p14="http://schemas.microsoft.com/office/powerpoint/2010/main" xmlns="" val="2986009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6E12AA4-543E-44E1-B359-F15F0CBE889A}" type="datetime3">
              <a:rPr lang="en-US" smtClean="0"/>
              <a:pPr/>
              <a:t>21 September 2024</a:t>
            </a:fld>
            <a:endParaRPr lang="en-US"/>
          </a:p>
        </p:txBody>
      </p:sp>
      <p:sp>
        <p:nvSpPr>
          <p:cNvPr id="3" name="Footer Placeholder 2"/>
          <p:cNvSpPr>
            <a:spLocks noGrp="1"/>
          </p:cNvSpPr>
          <p:nvPr>
            <p:ph type="ftr" sz="quarter" idx="11"/>
          </p:nvPr>
        </p:nvSpPr>
        <p:spPr/>
        <p:txBody>
          <a:bodyPr/>
          <a:lstStyle/>
          <a:p>
            <a:r>
              <a:rPr lang="en-IN" dirty="0"/>
              <a:t>DEPARTMENT OF COMPUTER SCIENCE &amp; ENGINEERING   / AI DRIVEN HEALTH MANAGEMENT</a:t>
            </a:r>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26</a:t>
            </a:fld>
            <a:endParaRPr lang="en-US"/>
          </a:p>
        </p:txBody>
      </p:sp>
      <p:sp>
        <p:nvSpPr>
          <p:cNvPr id="5" name="Rectangle 4"/>
          <p:cNvSpPr/>
          <p:nvPr/>
        </p:nvSpPr>
        <p:spPr>
          <a:xfrm>
            <a:off x="5203482" y="449180"/>
            <a:ext cx="2839239" cy="646331"/>
          </a:xfrm>
          <a:prstGeom prst="rect">
            <a:avLst/>
          </a:prstGeom>
        </p:spPr>
        <p:txBody>
          <a:bodyPr wrap="none">
            <a:spAutoFit/>
          </a:bodyPr>
          <a:lstStyle/>
          <a:p>
            <a:r>
              <a:rPr lang="en-US" sz="3600" b="1" dirty="0">
                <a:latin typeface="Times New Roman" panose="02020603050405020304" pitchFamily="18" charset="0"/>
                <a:cs typeface="Times New Roman" panose="02020603050405020304" pitchFamily="18" charset="0"/>
              </a:rPr>
              <a:t>E-R Diagram</a:t>
            </a:r>
          </a:p>
        </p:txBody>
      </p:sp>
      <p:pic>
        <p:nvPicPr>
          <p:cNvPr id="8" name="Picture 7" descr="A diagram of a company&#10;&#10;Description automatically generated">
            <a:extLst>
              <a:ext uri="{FF2B5EF4-FFF2-40B4-BE49-F238E27FC236}">
                <a16:creationId xmlns:a16="http://schemas.microsoft.com/office/drawing/2014/main" xmlns="" id="{6259249E-F6E7-E2C5-09D1-DC2FEE1F050D}"/>
              </a:ext>
            </a:extLst>
          </p:cNvPr>
          <p:cNvPicPr>
            <a:picLocks noChangeAspect="1"/>
          </p:cNvPicPr>
          <p:nvPr/>
        </p:nvPicPr>
        <p:blipFill>
          <a:blip r:embed="rId2"/>
          <a:stretch>
            <a:fillRect/>
          </a:stretch>
        </p:blipFill>
        <p:spPr>
          <a:xfrm>
            <a:off x="1013604" y="1089117"/>
            <a:ext cx="16713680" cy="7289257"/>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2E98789C-93BE-781F-7CD9-4C763C8D14F8}"/>
              </a:ext>
            </a:extLst>
          </p:cNvPr>
          <p:cNvSpPr>
            <a:spLocks noGrp="1"/>
          </p:cNvSpPr>
          <p:nvPr>
            <p:ph type="dt" sz="half" idx="10"/>
          </p:nvPr>
        </p:nvSpPr>
        <p:spPr/>
        <p:txBody>
          <a:bodyPr/>
          <a:lstStyle/>
          <a:p>
            <a:fld id="{CAFE67F3-EB06-4EB6-9D13-913951A832A8}" type="datetime3">
              <a:rPr lang="en-US" smtClean="0"/>
              <a:pPr/>
              <a:t>21 September 2024</a:t>
            </a:fld>
            <a:endParaRPr lang="en-US"/>
          </a:p>
        </p:txBody>
      </p:sp>
      <p:sp>
        <p:nvSpPr>
          <p:cNvPr id="3" name="Footer Placeholder 2">
            <a:extLst>
              <a:ext uri="{FF2B5EF4-FFF2-40B4-BE49-F238E27FC236}">
                <a16:creationId xmlns:a16="http://schemas.microsoft.com/office/drawing/2014/main" xmlns="" id="{C15B24EA-1727-DC0C-476F-10A2744BD7D5}"/>
              </a:ext>
            </a:extLst>
          </p:cNvPr>
          <p:cNvSpPr>
            <a:spLocks noGrp="1"/>
          </p:cNvSpPr>
          <p:nvPr>
            <p:ph type="ftr" sz="quarter" idx="11"/>
          </p:nvPr>
        </p:nvSpPr>
        <p:spPr/>
        <p:txBody>
          <a:bodyPr/>
          <a:lstStyle/>
          <a:p>
            <a:r>
              <a:rPr lang="en-IN" dirty="0"/>
              <a:t>DEPARTMENT OF COMPUTER SCIENCE &amp; ENGINEERING   / AI DRIVEN HEALTH MANAGEMENT</a:t>
            </a:r>
          </a:p>
        </p:txBody>
      </p:sp>
      <p:sp>
        <p:nvSpPr>
          <p:cNvPr id="4" name="Slide Number Placeholder 3">
            <a:extLst>
              <a:ext uri="{FF2B5EF4-FFF2-40B4-BE49-F238E27FC236}">
                <a16:creationId xmlns:a16="http://schemas.microsoft.com/office/drawing/2014/main" xmlns="" id="{4F773C4B-790B-FA62-E3A0-57E24DD6549C}"/>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27</a:t>
            </a:fld>
            <a:endParaRPr lang="en-US"/>
          </a:p>
        </p:txBody>
      </p:sp>
      <p:sp>
        <p:nvSpPr>
          <p:cNvPr id="5" name="TextBox 4">
            <a:extLst>
              <a:ext uri="{FF2B5EF4-FFF2-40B4-BE49-F238E27FC236}">
                <a16:creationId xmlns:a16="http://schemas.microsoft.com/office/drawing/2014/main" xmlns="" id="{6F4DE56D-A56D-C477-EB4E-63D9DA94ECDC}"/>
              </a:ext>
            </a:extLst>
          </p:cNvPr>
          <p:cNvSpPr txBox="1"/>
          <p:nvPr/>
        </p:nvSpPr>
        <p:spPr>
          <a:xfrm>
            <a:off x="932011" y="261783"/>
            <a:ext cx="16098864" cy="924817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en-GB" sz="3200" b="1" u="sng" dirty="0">
                <a:latin typeface="Times New Roman" panose="02020603050405020304" pitchFamily="18" charset="0"/>
                <a:ea typeface="+mn-lt"/>
                <a:cs typeface="Times New Roman" panose="02020603050405020304" pitchFamily="18" charset="0"/>
              </a:rPr>
              <a:t>Entities</a:t>
            </a:r>
            <a:r>
              <a:rPr lang="en-GB" sz="3200" u="sng" dirty="0">
                <a:latin typeface="Times New Roman" panose="02020603050405020304" pitchFamily="18" charset="0"/>
                <a:ea typeface="+mn-lt"/>
                <a:cs typeface="Times New Roman" panose="02020603050405020304" pitchFamily="18" charset="0"/>
              </a:rPr>
              <a:t>:</a:t>
            </a:r>
            <a:endParaRPr lang="en-US" sz="3200" u="sng" dirty="0">
              <a:latin typeface="Times New Roman" panose="02020603050405020304" pitchFamily="18" charset="0"/>
              <a:cs typeface="Times New Roman" panose="02020603050405020304" pitchFamily="18" charset="0"/>
            </a:endParaRPr>
          </a:p>
          <a:p>
            <a:pPr marL="285750" indent="-285750">
              <a:lnSpc>
                <a:spcPct val="150000"/>
              </a:lnSpc>
              <a:buFont typeface="Arial"/>
              <a:buChar char="•"/>
            </a:pPr>
            <a:r>
              <a:rPr lang="en-GB" sz="2800" b="1" dirty="0">
                <a:latin typeface="Times New Roman" panose="02020603050405020304" pitchFamily="18" charset="0"/>
                <a:ea typeface="+mn-lt"/>
                <a:cs typeface="Times New Roman" panose="02020603050405020304" pitchFamily="18" charset="0"/>
              </a:rPr>
              <a:t>User</a:t>
            </a:r>
            <a:r>
              <a:rPr lang="en-GB" sz="2800" dirty="0">
                <a:latin typeface="Times New Roman" panose="02020603050405020304" pitchFamily="18" charset="0"/>
                <a:ea typeface="+mn-lt"/>
                <a:cs typeface="Times New Roman" panose="02020603050405020304" pitchFamily="18" charset="0"/>
              </a:rPr>
              <a:t>: Represents the user who interacts with the system by entering symptoms and selecting a preferred language.</a:t>
            </a:r>
            <a:endParaRPr lang="en-GB" sz="2800" dirty="0">
              <a:latin typeface="Times New Roman" panose="02020603050405020304" pitchFamily="18" charset="0"/>
              <a:cs typeface="Times New Roman" panose="02020603050405020304" pitchFamily="18" charset="0"/>
            </a:endParaRPr>
          </a:p>
          <a:p>
            <a:pPr marL="285750" indent="-285750">
              <a:lnSpc>
                <a:spcPct val="150000"/>
              </a:lnSpc>
              <a:buFont typeface="Arial"/>
              <a:buChar char="•"/>
            </a:pPr>
            <a:r>
              <a:rPr lang="en-GB" sz="2800" b="1" dirty="0">
                <a:latin typeface="Times New Roman" panose="02020603050405020304" pitchFamily="18" charset="0"/>
                <a:ea typeface="+mn-lt"/>
                <a:cs typeface="Times New Roman" panose="02020603050405020304" pitchFamily="18" charset="0"/>
              </a:rPr>
              <a:t>Symptom</a:t>
            </a:r>
            <a:r>
              <a:rPr lang="en-GB" sz="2800" dirty="0">
                <a:latin typeface="Times New Roman" panose="02020603050405020304" pitchFamily="18" charset="0"/>
                <a:ea typeface="+mn-lt"/>
                <a:cs typeface="Times New Roman" panose="02020603050405020304" pitchFamily="18" charset="0"/>
              </a:rPr>
              <a:t>: Captures the symptoms entered by the user. Each symptom is related to one or more diseases.</a:t>
            </a:r>
            <a:endParaRPr lang="en-GB" sz="2800" dirty="0">
              <a:latin typeface="Times New Roman" panose="02020603050405020304" pitchFamily="18" charset="0"/>
              <a:cs typeface="Times New Roman" panose="02020603050405020304" pitchFamily="18" charset="0"/>
            </a:endParaRPr>
          </a:p>
          <a:p>
            <a:pPr marL="285750" indent="-285750">
              <a:lnSpc>
                <a:spcPct val="150000"/>
              </a:lnSpc>
              <a:buFont typeface="Arial"/>
              <a:buChar char="•"/>
            </a:pPr>
            <a:r>
              <a:rPr lang="en-GB" sz="2800" b="1" dirty="0">
                <a:latin typeface="Times New Roman" panose="02020603050405020304" pitchFamily="18" charset="0"/>
                <a:ea typeface="+mn-lt"/>
                <a:cs typeface="Times New Roman" panose="02020603050405020304" pitchFamily="18" charset="0"/>
              </a:rPr>
              <a:t>Disease</a:t>
            </a:r>
            <a:r>
              <a:rPr lang="en-GB" sz="2800" dirty="0">
                <a:latin typeface="Times New Roman" panose="02020603050405020304" pitchFamily="18" charset="0"/>
                <a:ea typeface="+mn-lt"/>
                <a:cs typeface="Times New Roman" panose="02020603050405020304" pitchFamily="18" charset="0"/>
              </a:rPr>
              <a:t>: Stores information about diseases, including causes, symptoms, treatments, and home remedies.</a:t>
            </a:r>
            <a:endParaRPr lang="en-GB" sz="2800" dirty="0">
              <a:latin typeface="Times New Roman" panose="02020603050405020304" pitchFamily="18" charset="0"/>
              <a:cs typeface="Times New Roman" panose="02020603050405020304" pitchFamily="18" charset="0"/>
            </a:endParaRPr>
          </a:p>
          <a:p>
            <a:pPr marL="285750" indent="-285750">
              <a:lnSpc>
                <a:spcPct val="150000"/>
              </a:lnSpc>
              <a:buFont typeface="Arial"/>
              <a:buChar char="•"/>
            </a:pPr>
            <a:r>
              <a:rPr lang="en-GB" sz="2800" b="1" dirty="0">
                <a:latin typeface="Times New Roman" panose="02020603050405020304" pitchFamily="18" charset="0"/>
                <a:ea typeface="+mn-lt"/>
                <a:cs typeface="Times New Roman" panose="02020603050405020304" pitchFamily="18" charset="0"/>
              </a:rPr>
              <a:t>Language</a:t>
            </a:r>
            <a:r>
              <a:rPr lang="en-GB" sz="2800" dirty="0">
                <a:latin typeface="Times New Roman" panose="02020603050405020304" pitchFamily="18" charset="0"/>
                <a:ea typeface="+mn-lt"/>
                <a:cs typeface="Times New Roman" panose="02020603050405020304" pitchFamily="18" charset="0"/>
              </a:rPr>
              <a:t>: Contains the various languages available for viewing disease information.</a:t>
            </a:r>
            <a:endParaRPr lang="en-GB" sz="2800" dirty="0">
              <a:latin typeface="Times New Roman" panose="02020603050405020304" pitchFamily="18" charset="0"/>
              <a:cs typeface="Times New Roman" panose="02020603050405020304" pitchFamily="18" charset="0"/>
            </a:endParaRPr>
          </a:p>
          <a:p>
            <a:pPr marL="285750" indent="-285750">
              <a:lnSpc>
                <a:spcPct val="150000"/>
              </a:lnSpc>
              <a:buFont typeface="Arial"/>
              <a:buChar char="•"/>
            </a:pPr>
            <a:r>
              <a:rPr lang="en-GB" sz="2800" b="1" dirty="0">
                <a:latin typeface="Times New Roman" panose="02020603050405020304" pitchFamily="18" charset="0"/>
                <a:ea typeface="+mn-lt"/>
                <a:cs typeface="Times New Roman" panose="02020603050405020304" pitchFamily="18" charset="0"/>
              </a:rPr>
              <a:t>Disease Information</a:t>
            </a:r>
            <a:r>
              <a:rPr lang="en-GB" sz="2800" dirty="0">
                <a:latin typeface="Times New Roman" panose="02020603050405020304" pitchFamily="18" charset="0"/>
                <a:ea typeface="+mn-lt"/>
                <a:cs typeface="Times New Roman" panose="02020603050405020304" pitchFamily="18" charset="0"/>
              </a:rPr>
              <a:t>: Includes the detailed descriptions of causes, symptoms, treatments, and remedies, available in multiple languages.</a:t>
            </a:r>
            <a:endParaRPr lang="en-GB" sz="2800" dirty="0">
              <a:latin typeface="Times New Roman" panose="02020603050405020304" pitchFamily="18" charset="0"/>
              <a:cs typeface="Times New Roman" panose="02020603050405020304" pitchFamily="18" charset="0"/>
            </a:endParaRPr>
          </a:p>
          <a:p>
            <a:pPr marL="285750" indent="-285750">
              <a:lnSpc>
                <a:spcPct val="150000"/>
              </a:lnSpc>
              <a:buFont typeface="Arial"/>
              <a:buChar char="•"/>
            </a:pPr>
            <a:r>
              <a:rPr lang="en-GB" sz="2800" b="1" dirty="0">
                <a:latin typeface="Times New Roman" panose="02020603050405020304" pitchFamily="18" charset="0"/>
                <a:ea typeface="+mn-lt"/>
                <a:cs typeface="Times New Roman" panose="02020603050405020304" pitchFamily="18" charset="0"/>
              </a:rPr>
              <a:t>Symptom-Disease Mapping</a:t>
            </a:r>
            <a:r>
              <a:rPr lang="en-GB" sz="2800" dirty="0">
                <a:latin typeface="Times New Roman" panose="02020603050405020304" pitchFamily="18" charset="0"/>
                <a:ea typeface="+mn-lt"/>
                <a:cs typeface="Times New Roman" panose="02020603050405020304" pitchFamily="18" charset="0"/>
              </a:rPr>
              <a:t>: An associative entity that maps symptoms to potential diseases based on predefined rules.</a:t>
            </a:r>
            <a:endParaRPr lang="en-GB" sz="2800" dirty="0">
              <a:latin typeface="Times New Roman" panose="02020603050405020304" pitchFamily="18" charset="0"/>
              <a:cs typeface="Times New Roman" panose="02020603050405020304" pitchFamily="18" charset="0"/>
            </a:endParaRPr>
          </a:p>
          <a:p>
            <a:pPr>
              <a:lnSpc>
                <a:spcPct val="150000"/>
              </a:lnSpc>
            </a:pPr>
            <a:r>
              <a:rPr lang="en-GB" sz="3200" b="1" u="sng" dirty="0">
                <a:latin typeface="Times New Roman" panose="02020603050405020304" pitchFamily="18" charset="0"/>
                <a:ea typeface="+mn-lt"/>
                <a:cs typeface="Times New Roman" panose="02020603050405020304" pitchFamily="18" charset="0"/>
              </a:rPr>
              <a:t>Relationships</a:t>
            </a:r>
            <a:r>
              <a:rPr lang="en-GB" sz="3200" u="sng" dirty="0">
                <a:latin typeface="Times New Roman" panose="02020603050405020304" pitchFamily="18" charset="0"/>
                <a:ea typeface="+mn-lt"/>
                <a:cs typeface="Times New Roman" panose="02020603050405020304" pitchFamily="18" charset="0"/>
              </a:rPr>
              <a:t>:</a:t>
            </a:r>
            <a:endParaRPr lang="en-GB" sz="3200" u="sng" dirty="0">
              <a:latin typeface="Times New Roman" panose="02020603050405020304" pitchFamily="18" charset="0"/>
              <a:cs typeface="Times New Roman" panose="02020603050405020304" pitchFamily="18" charset="0"/>
            </a:endParaRPr>
          </a:p>
          <a:p>
            <a:pPr marL="285750" indent="-285750">
              <a:lnSpc>
                <a:spcPct val="150000"/>
              </a:lnSpc>
              <a:buFont typeface="Arial"/>
              <a:buChar char="•"/>
            </a:pPr>
            <a:r>
              <a:rPr lang="en-GB" sz="2800" b="1" dirty="0">
                <a:latin typeface="Times New Roman" panose="02020603050405020304" pitchFamily="18" charset="0"/>
                <a:ea typeface="+mn-lt"/>
                <a:cs typeface="Times New Roman" panose="02020603050405020304" pitchFamily="18" charset="0"/>
              </a:rPr>
              <a:t>User Input</a:t>
            </a:r>
            <a:r>
              <a:rPr lang="en-GB" sz="2800" dirty="0">
                <a:latin typeface="Times New Roman" panose="02020603050405020304" pitchFamily="18" charset="0"/>
                <a:ea typeface="+mn-lt"/>
                <a:cs typeface="Times New Roman" panose="02020603050405020304" pitchFamily="18" charset="0"/>
              </a:rPr>
              <a:t>: A user inputs symptoms, which are matched to diseases using the rule-based engine.</a:t>
            </a:r>
            <a:endParaRPr lang="en-GB" sz="2800" dirty="0">
              <a:latin typeface="Times New Roman" panose="02020603050405020304" pitchFamily="18" charset="0"/>
              <a:cs typeface="Times New Roman" panose="02020603050405020304" pitchFamily="18" charset="0"/>
            </a:endParaRPr>
          </a:p>
          <a:p>
            <a:pPr marL="285750" indent="-285750">
              <a:lnSpc>
                <a:spcPct val="150000"/>
              </a:lnSpc>
              <a:buFont typeface="Arial"/>
              <a:buChar char="•"/>
            </a:pPr>
            <a:r>
              <a:rPr lang="en-GB" sz="2800" b="1" dirty="0">
                <a:latin typeface="Times New Roman" panose="02020603050405020304" pitchFamily="18" charset="0"/>
                <a:ea typeface="+mn-lt"/>
                <a:cs typeface="Times New Roman" panose="02020603050405020304" pitchFamily="18" charset="0"/>
              </a:rPr>
              <a:t>Has Symptom</a:t>
            </a:r>
            <a:r>
              <a:rPr lang="en-GB" sz="2800" dirty="0">
                <a:latin typeface="Times New Roman" panose="02020603050405020304" pitchFamily="18" charset="0"/>
                <a:ea typeface="+mn-lt"/>
                <a:cs typeface="Times New Roman" panose="02020603050405020304" pitchFamily="18" charset="0"/>
              </a:rPr>
              <a:t>: Each disease is linked to one or more symptoms.</a:t>
            </a:r>
            <a:endParaRPr lang="en-GB" sz="2800" dirty="0">
              <a:latin typeface="Times New Roman" panose="02020603050405020304" pitchFamily="18" charset="0"/>
              <a:cs typeface="Times New Roman" panose="02020603050405020304" pitchFamily="18" charset="0"/>
            </a:endParaRPr>
          </a:p>
          <a:p>
            <a:pPr algn="l">
              <a:lnSpc>
                <a:spcPct val="150000"/>
              </a:lnSpc>
            </a:pPr>
            <a:endParaRPr lang="en-GB"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xmlns="" val="23326791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9DB80E6F-7234-A07C-61C7-ECA7714B43B6}"/>
              </a:ext>
            </a:extLst>
          </p:cNvPr>
          <p:cNvSpPr>
            <a:spLocks noGrp="1"/>
          </p:cNvSpPr>
          <p:nvPr>
            <p:ph type="dt" sz="half" idx="10"/>
          </p:nvPr>
        </p:nvSpPr>
        <p:spPr/>
        <p:txBody>
          <a:bodyPr/>
          <a:lstStyle/>
          <a:p>
            <a:fld id="{CAFE67F3-EB06-4EB6-9D13-913951A832A8}" type="datetime3">
              <a:rPr lang="en-US" smtClean="0"/>
              <a:pPr/>
              <a:t>21 September 2024</a:t>
            </a:fld>
            <a:endParaRPr lang="en-US"/>
          </a:p>
        </p:txBody>
      </p:sp>
      <p:sp>
        <p:nvSpPr>
          <p:cNvPr id="3" name="Footer Placeholder 2">
            <a:extLst>
              <a:ext uri="{FF2B5EF4-FFF2-40B4-BE49-F238E27FC236}">
                <a16:creationId xmlns:a16="http://schemas.microsoft.com/office/drawing/2014/main" xmlns="" id="{DE8BC6A4-D4ED-7A00-78BD-F88995D63C50}"/>
              </a:ext>
            </a:extLst>
          </p:cNvPr>
          <p:cNvSpPr>
            <a:spLocks noGrp="1"/>
          </p:cNvSpPr>
          <p:nvPr>
            <p:ph type="ftr" sz="quarter" idx="11"/>
          </p:nvPr>
        </p:nvSpPr>
        <p:spPr/>
        <p:txBody>
          <a:bodyPr/>
          <a:lstStyle/>
          <a:p>
            <a:r>
              <a:rPr lang="en-IN" dirty="0"/>
              <a:t>DEPARTMENT OF COMPUTER SCIENCE &amp; ENGINEERING   / AI DRIVEN HEALTH MANAGEMENT</a:t>
            </a:r>
          </a:p>
        </p:txBody>
      </p:sp>
      <p:sp>
        <p:nvSpPr>
          <p:cNvPr id="4" name="Slide Number Placeholder 3">
            <a:extLst>
              <a:ext uri="{FF2B5EF4-FFF2-40B4-BE49-F238E27FC236}">
                <a16:creationId xmlns:a16="http://schemas.microsoft.com/office/drawing/2014/main" xmlns="" id="{1F0AC0F6-C386-060E-D375-90BC84A4255E}"/>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28</a:t>
            </a:fld>
            <a:endParaRPr lang="en-US"/>
          </a:p>
        </p:txBody>
      </p:sp>
      <p:sp>
        <p:nvSpPr>
          <p:cNvPr id="5" name="TextBox 4">
            <a:extLst>
              <a:ext uri="{FF2B5EF4-FFF2-40B4-BE49-F238E27FC236}">
                <a16:creationId xmlns:a16="http://schemas.microsoft.com/office/drawing/2014/main" xmlns="" id="{B00B21F8-A30E-7B6B-0DB7-4D06CB467E29}"/>
              </a:ext>
            </a:extLst>
          </p:cNvPr>
          <p:cNvSpPr txBox="1"/>
          <p:nvPr/>
        </p:nvSpPr>
        <p:spPr>
          <a:xfrm>
            <a:off x="1133314" y="395100"/>
            <a:ext cx="16021372" cy="721684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nSpc>
                <a:spcPct val="150000"/>
              </a:lnSpc>
              <a:buFont typeface="Arial"/>
              <a:buChar char="•"/>
            </a:pPr>
            <a:r>
              <a:rPr lang="en-GB" sz="2800" b="1" dirty="0">
                <a:latin typeface="Times New Roman" panose="02020603050405020304" pitchFamily="18" charset="0"/>
                <a:ea typeface="+mn-lt"/>
                <a:cs typeface="Times New Roman" panose="02020603050405020304" pitchFamily="18" charset="0"/>
              </a:rPr>
              <a:t>Has Disease Info</a:t>
            </a:r>
            <a:r>
              <a:rPr lang="en-GB" sz="2800" dirty="0">
                <a:latin typeface="Times New Roman" panose="02020603050405020304" pitchFamily="18" charset="0"/>
                <a:ea typeface="+mn-lt"/>
                <a:cs typeface="Times New Roman" panose="02020603050405020304" pitchFamily="18" charset="0"/>
              </a:rPr>
              <a:t>: Each disease has corresponding disease information (cause, treatment, home remedies) stored in multiple languages.</a:t>
            </a:r>
            <a:endParaRPr lang="en-GB" sz="2800" dirty="0">
              <a:latin typeface="Times New Roman" panose="02020603050405020304" pitchFamily="18" charset="0"/>
              <a:cs typeface="Times New Roman" panose="02020603050405020304" pitchFamily="18" charset="0"/>
            </a:endParaRPr>
          </a:p>
          <a:p>
            <a:pPr marL="285750" indent="-285750">
              <a:lnSpc>
                <a:spcPct val="150000"/>
              </a:lnSpc>
              <a:buFont typeface="Arial"/>
              <a:buChar char="•"/>
            </a:pPr>
            <a:r>
              <a:rPr lang="en-GB" sz="2800" b="1" dirty="0">
                <a:latin typeface="Times New Roman" panose="02020603050405020304" pitchFamily="18" charset="0"/>
                <a:ea typeface="+mn-lt"/>
                <a:cs typeface="Times New Roman" panose="02020603050405020304" pitchFamily="18" charset="0"/>
              </a:rPr>
              <a:t>Select Language</a:t>
            </a:r>
            <a:r>
              <a:rPr lang="en-GB" sz="2800" dirty="0">
                <a:latin typeface="Times New Roman" panose="02020603050405020304" pitchFamily="18" charset="0"/>
                <a:ea typeface="+mn-lt"/>
                <a:cs typeface="Times New Roman" panose="02020603050405020304" pitchFamily="18" charset="0"/>
              </a:rPr>
              <a:t>: Users can select a language, and the system retrieves the disease information in the chosen language.</a:t>
            </a:r>
            <a:endParaRPr lang="en-GB" sz="2800" dirty="0">
              <a:latin typeface="Times New Roman" panose="02020603050405020304" pitchFamily="18" charset="0"/>
              <a:cs typeface="Times New Roman" panose="02020603050405020304" pitchFamily="18" charset="0"/>
            </a:endParaRPr>
          </a:p>
          <a:p>
            <a:pPr>
              <a:lnSpc>
                <a:spcPct val="150000"/>
              </a:lnSpc>
            </a:pPr>
            <a:endParaRPr lang="en-GB" sz="2800" b="1" dirty="0">
              <a:latin typeface="Times New Roman"/>
              <a:ea typeface="+mn-lt"/>
              <a:cs typeface="+mn-lt"/>
            </a:endParaRPr>
          </a:p>
          <a:p>
            <a:pPr>
              <a:lnSpc>
                <a:spcPct val="150000"/>
              </a:lnSpc>
            </a:pPr>
            <a:r>
              <a:rPr lang="en-GB" sz="3200" b="1" u="sng" dirty="0">
                <a:latin typeface="Times New Roman"/>
                <a:ea typeface="+mn-lt"/>
                <a:cs typeface="+mn-lt"/>
              </a:rPr>
              <a:t>Cardinality</a:t>
            </a:r>
            <a:r>
              <a:rPr lang="en-GB" sz="3200" u="sng" dirty="0">
                <a:latin typeface="Times New Roman"/>
                <a:ea typeface="+mn-lt"/>
                <a:cs typeface="+mn-lt"/>
              </a:rPr>
              <a:t>:</a:t>
            </a:r>
            <a:endParaRPr lang="en-US" sz="3200" u="sng" dirty="0">
              <a:latin typeface="Times New Roman"/>
              <a:cs typeface="Times New Roman"/>
            </a:endParaRPr>
          </a:p>
          <a:p>
            <a:pPr marL="285750" indent="-285750">
              <a:lnSpc>
                <a:spcPct val="150000"/>
              </a:lnSpc>
              <a:buFont typeface="Arial"/>
              <a:buChar char="•"/>
            </a:pPr>
            <a:r>
              <a:rPr lang="en-GB" sz="2800" dirty="0">
                <a:latin typeface="Times New Roman"/>
                <a:ea typeface="+mn-lt"/>
                <a:cs typeface="+mn-lt"/>
              </a:rPr>
              <a:t>A </a:t>
            </a:r>
            <a:r>
              <a:rPr lang="en-GB" sz="2800" b="1" dirty="0">
                <a:latin typeface="Times New Roman"/>
                <a:ea typeface="+mn-lt"/>
                <a:cs typeface="+mn-lt"/>
              </a:rPr>
              <a:t>User</a:t>
            </a:r>
            <a:r>
              <a:rPr lang="en-GB" sz="2800" dirty="0">
                <a:latin typeface="Times New Roman"/>
                <a:ea typeface="+mn-lt"/>
                <a:cs typeface="+mn-lt"/>
              </a:rPr>
              <a:t> can input multiple symptoms.</a:t>
            </a:r>
            <a:endParaRPr lang="en-GB" sz="2800" dirty="0">
              <a:latin typeface="Times New Roman"/>
              <a:cs typeface="Times New Roman"/>
            </a:endParaRPr>
          </a:p>
          <a:p>
            <a:pPr marL="285750" indent="-285750">
              <a:lnSpc>
                <a:spcPct val="150000"/>
              </a:lnSpc>
              <a:buFont typeface="Arial"/>
              <a:buChar char="•"/>
            </a:pPr>
            <a:r>
              <a:rPr lang="en-GB" sz="2800" dirty="0">
                <a:latin typeface="Times New Roman"/>
                <a:ea typeface="+mn-lt"/>
                <a:cs typeface="+mn-lt"/>
              </a:rPr>
              <a:t>A </a:t>
            </a:r>
            <a:r>
              <a:rPr lang="en-GB" sz="2800" b="1" dirty="0">
                <a:latin typeface="Times New Roman"/>
                <a:ea typeface="+mn-lt"/>
                <a:cs typeface="+mn-lt"/>
              </a:rPr>
              <a:t>Symptom</a:t>
            </a:r>
            <a:r>
              <a:rPr lang="en-GB" sz="2800" dirty="0">
                <a:latin typeface="Times New Roman"/>
                <a:ea typeface="+mn-lt"/>
                <a:cs typeface="+mn-lt"/>
              </a:rPr>
              <a:t> can be related to multiple </a:t>
            </a:r>
            <a:r>
              <a:rPr lang="en-GB" sz="2800" b="1" dirty="0">
                <a:latin typeface="Times New Roman"/>
                <a:ea typeface="+mn-lt"/>
                <a:cs typeface="+mn-lt"/>
              </a:rPr>
              <a:t>Diseases</a:t>
            </a:r>
            <a:r>
              <a:rPr lang="en-GB" sz="2800" dirty="0">
                <a:latin typeface="Times New Roman"/>
                <a:ea typeface="+mn-lt"/>
                <a:cs typeface="+mn-lt"/>
              </a:rPr>
              <a:t>.</a:t>
            </a:r>
            <a:endParaRPr lang="en-GB" sz="2800" dirty="0">
              <a:latin typeface="Times New Roman"/>
              <a:cs typeface="Times New Roman"/>
            </a:endParaRPr>
          </a:p>
          <a:p>
            <a:pPr marL="285750" indent="-285750" algn="just">
              <a:lnSpc>
                <a:spcPct val="150000"/>
              </a:lnSpc>
              <a:buFont typeface="Arial"/>
              <a:buChar char="•"/>
            </a:pPr>
            <a:r>
              <a:rPr lang="en-GB" sz="2800" dirty="0">
                <a:latin typeface="Times New Roman"/>
                <a:ea typeface="+mn-lt"/>
                <a:cs typeface="+mn-lt"/>
              </a:rPr>
              <a:t>A </a:t>
            </a:r>
            <a:r>
              <a:rPr lang="en-GB" sz="2800" b="1" dirty="0">
                <a:latin typeface="Times New Roman"/>
                <a:ea typeface="+mn-lt"/>
                <a:cs typeface="+mn-lt"/>
              </a:rPr>
              <a:t>Disease</a:t>
            </a:r>
            <a:r>
              <a:rPr lang="en-GB" sz="2800" dirty="0">
                <a:latin typeface="Times New Roman"/>
                <a:ea typeface="+mn-lt"/>
                <a:cs typeface="+mn-lt"/>
              </a:rPr>
              <a:t> has corresponding information in one or more </a:t>
            </a:r>
            <a:r>
              <a:rPr lang="en-GB" sz="2800" b="1" dirty="0">
                <a:latin typeface="Times New Roman"/>
                <a:ea typeface="+mn-lt"/>
                <a:cs typeface="+mn-lt"/>
              </a:rPr>
              <a:t>Languages</a:t>
            </a:r>
            <a:r>
              <a:rPr lang="en-GB" sz="2800" dirty="0">
                <a:latin typeface="Times New Roman"/>
                <a:ea typeface="+mn-lt"/>
                <a:cs typeface="+mn-lt"/>
              </a:rPr>
              <a:t>.</a:t>
            </a:r>
            <a:endParaRPr lang="en-GB" sz="2800" dirty="0">
              <a:latin typeface="Times New Roman"/>
              <a:cs typeface="Times New Roman"/>
            </a:endParaRPr>
          </a:p>
          <a:p>
            <a:pPr marL="285750" indent="-285750">
              <a:lnSpc>
                <a:spcPct val="150000"/>
              </a:lnSpc>
              <a:buFont typeface="Arial"/>
              <a:buChar char="•"/>
            </a:pPr>
            <a:r>
              <a:rPr lang="en-GB" sz="2800" dirty="0">
                <a:latin typeface="Times New Roman"/>
                <a:ea typeface="+mn-lt"/>
                <a:cs typeface="+mn-lt"/>
              </a:rPr>
              <a:t>The </a:t>
            </a:r>
            <a:r>
              <a:rPr lang="en-GB" sz="2800" b="1" dirty="0">
                <a:latin typeface="Times New Roman"/>
                <a:ea typeface="+mn-lt"/>
                <a:cs typeface="+mn-lt"/>
              </a:rPr>
              <a:t>Symptom-Disease Mapping</a:t>
            </a:r>
            <a:r>
              <a:rPr lang="en-GB" sz="2800" dirty="0">
                <a:latin typeface="Times New Roman"/>
                <a:ea typeface="+mn-lt"/>
                <a:cs typeface="+mn-lt"/>
              </a:rPr>
              <a:t> connects symptoms to diseases in a many-to-many relationship.</a:t>
            </a:r>
            <a:endParaRPr lang="en-GB" sz="2800" dirty="0">
              <a:latin typeface="Times New Roman"/>
              <a:cs typeface="Times New Roman"/>
            </a:endParaRPr>
          </a:p>
          <a:p>
            <a:pPr algn="l">
              <a:lnSpc>
                <a:spcPct val="150000"/>
              </a:lnSpc>
            </a:pPr>
            <a:endParaRPr lang="en-GB" sz="2800" dirty="0">
              <a:latin typeface="Times New Roman"/>
              <a:cs typeface="Calibri"/>
            </a:endParaRPr>
          </a:p>
        </p:txBody>
      </p:sp>
    </p:spTree>
    <p:extLst>
      <p:ext uri="{BB962C8B-B14F-4D97-AF65-F5344CB8AC3E}">
        <p14:creationId xmlns:p14="http://schemas.microsoft.com/office/powerpoint/2010/main" xmlns="" val="91124995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27701BB-87C3-4632-A49A-DB1A92B65B68}" type="datetime3">
              <a:rPr lang="en-US" smtClean="0"/>
              <a:pPr/>
              <a:t>21 September 2024</a:t>
            </a:fld>
            <a:endParaRPr lang="en-US"/>
          </a:p>
        </p:txBody>
      </p:sp>
      <p:sp>
        <p:nvSpPr>
          <p:cNvPr id="3" name="Footer Placeholder 2"/>
          <p:cNvSpPr>
            <a:spLocks noGrp="1"/>
          </p:cNvSpPr>
          <p:nvPr>
            <p:ph type="ftr" sz="quarter" idx="11"/>
          </p:nvPr>
        </p:nvSpPr>
        <p:spPr/>
        <p:txBody>
          <a:bodyPr/>
          <a:lstStyle/>
          <a:p>
            <a:r>
              <a:rPr lang="en-IN" dirty="0"/>
              <a:t>DEPARTMENT OF COMPUTER SCIENCE &amp; ENGINEERING   / AI DRIVEN HEALTH MANAGEMENT</a:t>
            </a:r>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29</a:t>
            </a:fld>
            <a:endParaRPr lang="en-US"/>
          </a:p>
        </p:txBody>
      </p:sp>
      <p:sp>
        <p:nvSpPr>
          <p:cNvPr id="5" name="Rectangle 4"/>
          <p:cNvSpPr/>
          <p:nvPr/>
        </p:nvSpPr>
        <p:spPr>
          <a:xfrm>
            <a:off x="602671" y="1807109"/>
            <a:ext cx="17394383" cy="1569660"/>
          </a:xfrm>
          <a:prstGeom prst="rect">
            <a:avLst/>
          </a:prstGeom>
        </p:spPr>
        <p:txBody>
          <a:bodyPr wrap="square">
            <a:spAutoFit/>
          </a:bodyPr>
          <a:lstStyle/>
          <a:p>
            <a:pPr lvl="1">
              <a:buFont typeface="Wingdings" pitchFamily="2" charset="2"/>
              <a:buChar char="Ø"/>
            </a:pPr>
            <a:r>
              <a:rPr lang="en-US" sz="2400" dirty="0">
                <a:latin typeface="Times New Roman" pitchFamily="18" charset="0"/>
                <a:cs typeface="Times New Roman" pitchFamily="18" charset="0"/>
              </a:rPr>
              <a:t>UNIT TESTING</a:t>
            </a:r>
            <a:endParaRPr lang="en-IN" sz="2400" i="1" dirty="0">
              <a:latin typeface="Times New Roman" pitchFamily="18" charset="0"/>
              <a:cs typeface="Times New Roman" pitchFamily="18" charset="0"/>
            </a:endParaRPr>
          </a:p>
          <a:p>
            <a:pPr lvl="1">
              <a:buFont typeface="Wingdings" pitchFamily="2" charset="2"/>
              <a:buChar char="Ø"/>
            </a:pPr>
            <a:r>
              <a:rPr lang="en-US" sz="2400" dirty="0">
                <a:latin typeface="Times New Roman" pitchFamily="18" charset="0"/>
                <a:cs typeface="Times New Roman" pitchFamily="18" charset="0"/>
              </a:rPr>
              <a:t>INTEGRATION TESTING</a:t>
            </a:r>
          </a:p>
          <a:p>
            <a:pPr lvl="1">
              <a:buFont typeface="Wingdings" pitchFamily="2" charset="2"/>
              <a:buChar char="Ø"/>
            </a:pPr>
            <a:r>
              <a:rPr lang="en-US" sz="2400" smtClean="0">
                <a:latin typeface="Times New Roman" pitchFamily="18" charset="0"/>
                <a:cs typeface="Times New Roman" pitchFamily="18" charset="0"/>
              </a:rPr>
              <a:t>WHITE </a:t>
            </a:r>
            <a:r>
              <a:rPr lang="en-US" sz="2400" dirty="0">
                <a:latin typeface="Times New Roman" pitchFamily="18" charset="0"/>
                <a:cs typeface="Times New Roman" pitchFamily="18" charset="0"/>
              </a:rPr>
              <a:t>BOX TESTING</a:t>
            </a:r>
          </a:p>
          <a:p>
            <a:pPr lvl="1">
              <a:buFont typeface="Wingdings" pitchFamily="2" charset="2"/>
              <a:buChar char="Ø"/>
            </a:pPr>
            <a:r>
              <a:rPr lang="en-US" sz="2400" dirty="0">
                <a:latin typeface="Times New Roman" pitchFamily="18" charset="0"/>
                <a:cs typeface="Times New Roman" pitchFamily="18" charset="0"/>
              </a:rPr>
              <a:t>BLACK BOX TESTING</a:t>
            </a:r>
            <a:endParaRPr lang="en-IN" sz="2400" dirty="0">
              <a:latin typeface="Times New Roman" pitchFamily="18" charset="0"/>
              <a:cs typeface="Times New Roman" pitchFamily="18" charset="0"/>
            </a:endParaRPr>
          </a:p>
        </p:txBody>
      </p:sp>
      <p:sp>
        <p:nvSpPr>
          <p:cNvPr id="6" name="Rectangle 5"/>
          <p:cNvSpPr/>
          <p:nvPr/>
        </p:nvSpPr>
        <p:spPr>
          <a:xfrm>
            <a:off x="6522870" y="386834"/>
            <a:ext cx="2236510" cy="646331"/>
          </a:xfrm>
          <a:prstGeom prst="rect">
            <a:avLst/>
          </a:prstGeom>
        </p:spPr>
        <p:txBody>
          <a:bodyPr wrap="none">
            <a:spAutoFit/>
          </a:bodyPr>
          <a:lstStyle/>
          <a:p>
            <a:r>
              <a:rPr lang="en-IN" sz="3600" b="1" dirty="0">
                <a:latin typeface="Times New Roman" pitchFamily="18" charset="0"/>
                <a:cs typeface="Times New Roman" pitchFamily="18" charset="0"/>
              </a:rPr>
              <a:t>TESTING</a:t>
            </a:r>
            <a:endParaRPr lang="en-IN" sz="36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ABE8BEE-71DD-4BE3-BA84-32E837F44599}" type="datetime3">
              <a:rPr lang="en-US" smtClean="0"/>
              <a:pPr/>
              <a:t>21 September 2024</a:t>
            </a:fld>
            <a:endParaRPr lang="en-US"/>
          </a:p>
        </p:txBody>
      </p:sp>
      <p:sp>
        <p:nvSpPr>
          <p:cNvPr id="3" name="Footer Placeholder 2"/>
          <p:cNvSpPr>
            <a:spLocks noGrp="1"/>
          </p:cNvSpPr>
          <p:nvPr>
            <p:ph type="ftr" sz="quarter" idx="11"/>
          </p:nvPr>
        </p:nvSpPr>
        <p:spPr/>
        <p:txBody>
          <a:bodyPr/>
          <a:lstStyle/>
          <a:p>
            <a:r>
              <a:rPr lang="en-IN" dirty="0"/>
              <a:t>DEPARTMENT OF COMPUTER SCIENCE &amp; ENGINEERING   / AI DRIVEN HEALTH MANAGEMENT</a:t>
            </a:r>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3</a:t>
            </a:fld>
            <a:endParaRPr lang="en-US"/>
          </a:p>
        </p:txBody>
      </p:sp>
      <p:sp>
        <p:nvSpPr>
          <p:cNvPr id="5" name="Rectangle 4"/>
          <p:cNvSpPr/>
          <p:nvPr/>
        </p:nvSpPr>
        <p:spPr>
          <a:xfrm>
            <a:off x="885559" y="103455"/>
            <a:ext cx="15469732" cy="12018162"/>
          </a:xfrm>
          <a:prstGeom prst="rect">
            <a:avLst/>
          </a:prstGeom>
        </p:spPr>
        <p:txBody>
          <a:bodyPr wrap="square">
            <a:spAutoFit/>
          </a:bodyPr>
          <a:lstStyle/>
          <a:p>
            <a:pPr lvl="1" algn="just">
              <a:lnSpc>
                <a:spcPct val="150000"/>
              </a:lnSpc>
            </a:pPr>
            <a:r>
              <a:rPr lang="en-IN" sz="3600" b="1" dirty="0">
                <a:latin typeface="Times New Roman" pitchFamily="18" charset="0"/>
                <a:cs typeface="Times New Roman" pitchFamily="18" charset="0"/>
              </a:rPr>
              <a:t>ABSTRACT</a:t>
            </a:r>
            <a:endParaRPr lang="en-US" sz="3600" spc="-1" dirty="0">
              <a:solidFill>
                <a:srgbClr val="000000"/>
              </a:solidFill>
              <a:latin typeface="Times New Roman" pitchFamily="18" charset="0"/>
              <a:cs typeface="Times New Roman" pitchFamily="18" charset="0"/>
            </a:endParaRPr>
          </a:p>
          <a:p>
            <a:pPr marL="457200" algn="just">
              <a:lnSpc>
                <a:spcPct val="150000"/>
              </a:lnSpc>
              <a:buFont typeface="Arial" pitchFamily="34" charset="0"/>
              <a:buChar char="•"/>
            </a:pPr>
            <a:r>
              <a:rPr lang="en-US" sz="3200" dirty="0">
                <a:latin typeface="Times New Roman" pitchFamily="18" charset="0"/>
                <a:cs typeface="Times New Roman" pitchFamily="18" charset="0"/>
              </a:rPr>
              <a:t> </a:t>
            </a:r>
            <a:r>
              <a:rPr lang="en-US" sz="2800" dirty="0">
                <a:latin typeface="Times New Roman" pitchFamily="18" charset="0"/>
                <a:cs typeface="Times New Roman" pitchFamily="18" charset="0"/>
              </a:rPr>
              <a:t>AI-Driven Health Management help users analyze their symptoms and receive preliminary diagnoses. </a:t>
            </a:r>
          </a:p>
          <a:p>
            <a:pPr marL="457200" algn="just">
              <a:lnSpc>
                <a:spcPct val="150000"/>
              </a:lnSpc>
              <a:buFont typeface="Arial" pitchFamily="34" charset="0"/>
              <a:buChar char="•"/>
            </a:pPr>
            <a:r>
              <a:rPr lang="en-US" sz="2800" dirty="0">
                <a:latin typeface="Times New Roman" pitchFamily="18" charset="0"/>
                <a:cs typeface="Times New Roman" pitchFamily="18" charset="0"/>
              </a:rPr>
              <a:t>This project focuses on building a rule-based Symptom Analyzer that offers users healthcare advice in 	multiple languages, making it more accessible to diverse populations.</a:t>
            </a:r>
          </a:p>
          <a:p>
            <a:pPr marL="457200" algn="just">
              <a:lnSpc>
                <a:spcPct val="150000"/>
              </a:lnSpc>
              <a:buFont typeface="Arial" pitchFamily="34" charset="0"/>
              <a:buChar char="•"/>
            </a:pPr>
            <a:r>
              <a:rPr lang="en-US" sz="2800" dirty="0">
                <a:latin typeface="Times New Roman" pitchFamily="18" charset="0"/>
                <a:cs typeface="Times New Roman" pitchFamily="18" charset="0"/>
              </a:rPr>
              <a:t>The goal of the project is to create a web-based application where users can input symptoms, get 	potential disease predictions based on a pre-built dataset, and retrieve detailed disease information 	(including causes, treatments, and remedies) in various languages. </a:t>
            </a:r>
          </a:p>
          <a:p>
            <a:pPr marL="457200" algn="just">
              <a:lnSpc>
                <a:spcPct val="150000"/>
              </a:lnSpc>
              <a:buFont typeface="Arial" pitchFamily="34" charset="0"/>
              <a:buChar char="•"/>
            </a:pPr>
            <a:r>
              <a:rPr lang="en-US" sz="2800" dirty="0">
                <a:latin typeface="Times New Roman" pitchFamily="18" charset="0"/>
                <a:cs typeface="Times New Roman" pitchFamily="18" charset="0"/>
              </a:rPr>
              <a:t>This enhances healthcare accessibility and provides basic guidance for early detection.</a:t>
            </a:r>
          </a:p>
          <a:p>
            <a:pPr marL="457200" algn="just">
              <a:lnSpc>
                <a:spcPct val="150000"/>
              </a:lnSpc>
              <a:buFont typeface="Arial" pitchFamily="34" charset="0"/>
              <a:buChar char="•"/>
            </a:pPr>
            <a:r>
              <a:rPr lang="en-US" sz="2800" dirty="0">
                <a:latin typeface="Times New Roman" pitchFamily="18" charset="0"/>
                <a:cs typeface="Times New Roman" pitchFamily="18" charset="0"/>
              </a:rPr>
              <a:t>The system employs a rule-based approach for matching user symptoms against a Symptom-Disease 	Dataset.</a:t>
            </a:r>
          </a:p>
          <a:p>
            <a:pPr lvl="1" algn="just">
              <a:lnSpc>
                <a:spcPct val="150000"/>
              </a:lnSpc>
              <a:buFont typeface="Arial" pitchFamily="34" charset="0"/>
              <a:buChar char="•"/>
            </a:pPr>
            <a:r>
              <a:rPr lang="en-US" sz="2800" dirty="0">
                <a:latin typeface="Times New Roman" pitchFamily="18" charset="0"/>
                <a:cs typeface="Times New Roman" pitchFamily="18" charset="0"/>
              </a:rPr>
              <a:t>The backend is built using Python frameworks , and a relational database is used to store multilingual 	disease 	information.</a:t>
            </a:r>
          </a:p>
          <a:p>
            <a:pPr lvl="1" algn="just">
              <a:lnSpc>
                <a:spcPct val="150000"/>
              </a:lnSpc>
              <a:buFont typeface="Arial" pitchFamily="34" charset="0"/>
              <a:buChar char="•"/>
            </a:pPr>
            <a:r>
              <a:rPr lang="en-US" sz="2800" dirty="0">
                <a:latin typeface="Times New Roman" pitchFamily="18" charset="0"/>
                <a:cs typeface="Times New Roman" pitchFamily="18" charset="0"/>
              </a:rPr>
              <a:t>The frontend interface allows users to input symptoms and switch between languages via a user-	friendly design.</a:t>
            </a:r>
          </a:p>
          <a:p>
            <a:pPr marL="457200" algn="just">
              <a:lnSpc>
                <a:spcPct val="150000"/>
              </a:lnSpc>
              <a:buFont typeface="Arial" pitchFamily="34" charset="0"/>
              <a:buChar char="•"/>
            </a:pPr>
            <a:endParaRPr lang="en-US" sz="2800" spc="-1" dirty="0">
              <a:solidFill>
                <a:srgbClr val="000000"/>
              </a:solidFill>
              <a:latin typeface="Times New Roman" pitchFamily="18" charset="0"/>
              <a:cs typeface="Times New Roman" pitchFamily="18" charset="0"/>
            </a:endParaRPr>
          </a:p>
          <a:p>
            <a:pPr marL="457200" algn="just">
              <a:lnSpc>
                <a:spcPct val="150000"/>
              </a:lnSpc>
              <a:buFont typeface="Arial" pitchFamily="34" charset="0"/>
              <a:buChar char="•"/>
            </a:pPr>
            <a:endParaRPr lang="en-US" sz="2800" spc="-1" dirty="0">
              <a:solidFill>
                <a:srgbClr val="000000"/>
              </a:solidFill>
              <a:latin typeface="Times New Roman" pitchFamily="18" charset="0"/>
              <a:cs typeface="Times New Roman" pitchFamily="18" charset="0"/>
            </a:endParaRPr>
          </a:p>
          <a:p>
            <a:pPr lvl="1" algn="just">
              <a:lnSpc>
                <a:spcPct val="150000"/>
              </a:lnSpc>
            </a:pPr>
            <a:endParaRPr lang="en-IN" sz="3200" b="1" dirty="0">
              <a:latin typeface="Times New Roman" pitchFamily="18" charset="0"/>
              <a:cs typeface="Times New Roman" pitchFamily="18" charset="0"/>
            </a:endParaRPr>
          </a:p>
          <a:p>
            <a:pPr lvl="1" algn="just">
              <a:lnSpc>
                <a:spcPct val="150000"/>
              </a:lnSpc>
            </a:pPr>
            <a:endParaRPr lang="en-IN" sz="2800" b="1" dirty="0">
              <a:latin typeface="Times New Roman" pitchFamily="18" charset="0"/>
              <a:cs typeface="Times New Roman" pitchFamily="18"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D6FACFF-3D92-440F-B5A1-77CE0A905E4D}" type="datetime3">
              <a:rPr lang="en-US" smtClean="0"/>
              <a:pPr/>
              <a:t>21 September 2024</a:t>
            </a:fld>
            <a:endParaRPr lang="en-US"/>
          </a:p>
        </p:txBody>
      </p:sp>
      <p:sp>
        <p:nvSpPr>
          <p:cNvPr id="3" name="Footer Placeholder 2"/>
          <p:cNvSpPr>
            <a:spLocks noGrp="1"/>
          </p:cNvSpPr>
          <p:nvPr>
            <p:ph type="ftr" sz="quarter" idx="11"/>
          </p:nvPr>
        </p:nvSpPr>
        <p:spPr/>
        <p:txBody>
          <a:bodyPr/>
          <a:lstStyle/>
          <a:p>
            <a:r>
              <a:rPr lang="en-IN" dirty="0"/>
              <a:t>DEPARTMENT OF COMPUTER SCIENCE &amp; ENGINEERING   / AI DRIVEN HEALTH MANAGEMENT</a:t>
            </a:r>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30</a:t>
            </a:fld>
            <a:endParaRPr lang="en-US"/>
          </a:p>
        </p:txBody>
      </p:sp>
      <p:sp>
        <p:nvSpPr>
          <p:cNvPr id="5" name="Rectangle 4"/>
          <p:cNvSpPr/>
          <p:nvPr/>
        </p:nvSpPr>
        <p:spPr>
          <a:xfrm>
            <a:off x="5910548" y="319886"/>
            <a:ext cx="3951082" cy="646331"/>
          </a:xfrm>
          <a:prstGeom prst="rect">
            <a:avLst/>
          </a:prstGeom>
        </p:spPr>
        <p:txBody>
          <a:bodyPr wrap="none">
            <a:spAutoFit/>
          </a:bodyPr>
          <a:lstStyle/>
          <a:p>
            <a:pPr lvl="1"/>
            <a:r>
              <a:rPr lang="en-US" sz="3600" b="1" dirty="0">
                <a:latin typeface="Times New Roman" pitchFamily="18" charset="0"/>
                <a:cs typeface="Times New Roman" pitchFamily="18" charset="0"/>
              </a:rPr>
              <a:t>UNIT TESTING</a:t>
            </a:r>
            <a:endParaRPr lang="en-IN" sz="3600" b="1" i="1" dirty="0">
              <a:latin typeface="Times New Roman" pitchFamily="18" charset="0"/>
              <a:cs typeface="Times New Roman" pitchFamily="18" charset="0"/>
            </a:endParaRPr>
          </a:p>
        </p:txBody>
      </p:sp>
      <p:sp>
        <p:nvSpPr>
          <p:cNvPr id="7" name="Rectangle 6"/>
          <p:cNvSpPr/>
          <p:nvPr/>
        </p:nvSpPr>
        <p:spPr>
          <a:xfrm>
            <a:off x="5810260" y="5328303"/>
            <a:ext cx="6105261" cy="646331"/>
          </a:xfrm>
          <a:prstGeom prst="rect">
            <a:avLst/>
          </a:prstGeom>
        </p:spPr>
        <p:txBody>
          <a:bodyPr wrap="none">
            <a:spAutoFit/>
          </a:bodyPr>
          <a:lstStyle/>
          <a:p>
            <a:pPr lvl="1"/>
            <a:r>
              <a:rPr lang="en-US" sz="3600" b="1" dirty="0">
                <a:latin typeface="Times New Roman" pitchFamily="18" charset="0"/>
                <a:cs typeface="Times New Roman" pitchFamily="18" charset="0"/>
              </a:rPr>
              <a:t>INTEGRATION TESTING</a:t>
            </a:r>
          </a:p>
        </p:txBody>
      </p:sp>
      <p:pic>
        <p:nvPicPr>
          <p:cNvPr id="2050" name="Picture 2"/>
          <p:cNvPicPr>
            <a:picLocks noChangeAspect="1" noChangeArrowheads="1"/>
          </p:cNvPicPr>
          <p:nvPr/>
        </p:nvPicPr>
        <p:blipFill>
          <a:blip r:embed="rId2"/>
          <a:srcRect/>
          <a:stretch>
            <a:fillRect/>
          </a:stretch>
        </p:blipFill>
        <p:spPr bwMode="auto">
          <a:xfrm>
            <a:off x="958129" y="1110530"/>
            <a:ext cx="7271471" cy="4271961"/>
          </a:xfrm>
          <a:prstGeom prst="rect">
            <a:avLst/>
          </a:prstGeom>
          <a:noFill/>
          <a:ln w="9525">
            <a:noFill/>
            <a:miter lim="800000"/>
            <a:headEnd/>
            <a:tailEnd/>
          </a:ln>
        </p:spPr>
      </p:pic>
      <p:pic>
        <p:nvPicPr>
          <p:cNvPr id="2051" name="Picture 3"/>
          <p:cNvPicPr>
            <a:picLocks noChangeAspect="1" noChangeArrowheads="1"/>
          </p:cNvPicPr>
          <p:nvPr/>
        </p:nvPicPr>
        <p:blipFill>
          <a:blip r:embed="rId3"/>
          <a:srcRect/>
          <a:stretch>
            <a:fillRect/>
          </a:stretch>
        </p:blipFill>
        <p:spPr bwMode="auto">
          <a:xfrm>
            <a:off x="8603664" y="1125251"/>
            <a:ext cx="9164791" cy="3924731"/>
          </a:xfrm>
          <a:prstGeom prst="rect">
            <a:avLst/>
          </a:prstGeom>
          <a:noFill/>
          <a:ln w="9525">
            <a:noFill/>
            <a:miter lim="800000"/>
            <a:headEnd/>
            <a:tailEnd/>
          </a:ln>
        </p:spPr>
      </p:pic>
      <p:pic>
        <p:nvPicPr>
          <p:cNvPr id="2052" name="Picture 4"/>
          <p:cNvPicPr>
            <a:picLocks noChangeAspect="1" noChangeArrowheads="1"/>
          </p:cNvPicPr>
          <p:nvPr/>
        </p:nvPicPr>
        <p:blipFill>
          <a:blip r:embed="rId4"/>
          <a:srcRect/>
          <a:stretch>
            <a:fillRect/>
          </a:stretch>
        </p:blipFill>
        <p:spPr bwMode="auto">
          <a:xfrm>
            <a:off x="364983" y="6378722"/>
            <a:ext cx="8238690" cy="2910752"/>
          </a:xfrm>
          <a:prstGeom prst="rect">
            <a:avLst/>
          </a:prstGeom>
          <a:noFill/>
          <a:ln w="9525">
            <a:noFill/>
            <a:miter lim="800000"/>
            <a:headEnd/>
            <a:tailEnd/>
          </a:ln>
        </p:spPr>
      </p:pic>
      <p:pic>
        <p:nvPicPr>
          <p:cNvPr id="2053" name="Picture 5"/>
          <p:cNvPicPr>
            <a:picLocks noChangeAspect="1" noChangeArrowheads="1"/>
          </p:cNvPicPr>
          <p:nvPr/>
        </p:nvPicPr>
        <p:blipFill>
          <a:blip r:embed="rId5"/>
          <a:srcRect/>
          <a:stretch>
            <a:fillRect/>
          </a:stretch>
        </p:blipFill>
        <p:spPr bwMode="auto">
          <a:xfrm>
            <a:off x="9075161" y="6420284"/>
            <a:ext cx="9067365" cy="2600325"/>
          </a:xfrm>
          <a:prstGeom prst="rect">
            <a:avLst/>
          </a:prstGeom>
          <a:noFill/>
          <a:ln w="9525">
            <a:noFill/>
            <a:miter lim="800000"/>
            <a:headEnd/>
            <a:tailEnd/>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41AFDD8-9DEB-4F0D-A388-D95E4CEFA399}" type="datetime3">
              <a:rPr lang="en-US" smtClean="0"/>
              <a:pPr/>
              <a:t>21 September 2024</a:t>
            </a:fld>
            <a:endParaRPr lang="en-US"/>
          </a:p>
        </p:txBody>
      </p:sp>
      <p:sp>
        <p:nvSpPr>
          <p:cNvPr id="3" name="Footer Placeholder 2"/>
          <p:cNvSpPr>
            <a:spLocks noGrp="1"/>
          </p:cNvSpPr>
          <p:nvPr>
            <p:ph type="ftr" sz="quarter" idx="11"/>
          </p:nvPr>
        </p:nvSpPr>
        <p:spPr/>
        <p:txBody>
          <a:bodyPr/>
          <a:lstStyle/>
          <a:p>
            <a:r>
              <a:rPr lang="en-IN" dirty="0"/>
              <a:t>DEPARTMENT OF COMPUTER SCIENCE &amp; ENGINEERING   / AI DRIVEN HEALTH MANAGEMENT</a:t>
            </a:r>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31</a:t>
            </a:fld>
            <a:endParaRPr lang="en-US"/>
          </a:p>
        </p:txBody>
      </p:sp>
      <p:sp>
        <p:nvSpPr>
          <p:cNvPr id="5" name="Rectangle 4"/>
          <p:cNvSpPr/>
          <p:nvPr/>
        </p:nvSpPr>
        <p:spPr>
          <a:xfrm>
            <a:off x="6270215" y="490743"/>
            <a:ext cx="4228722" cy="646331"/>
          </a:xfrm>
          <a:prstGeom prst="rect">
            <a:avLst/>
          </a:prstGeom>
        </p:spPr>
        <p:txBody>
          <a:bodyPr wrap="none">
            <a:spAutoFit/>
          </a:bodyPr>
          <a:lstStyle/>
          <a:p>
            <a:pPr marL="355600" indent="-343535">
              <a:lnSpc>
                <a:spcPct val="100000"/>
              </a:lnSpc>
              <a:spcBef>
                <a:spcPts val="100"/>
              </a:spcBef>
              <a:buSzPct val="83333"/>
              <a:tabLst>
                <a:tab pos="355600" algn="l"/>
                <a:tab pos="356235" algn="l"/>
              </a:tabLst>
            </a:pPr>
            <a:r>
              <a:rPr lang="en-IN" sz="3600" b="1" spc="-5" dirty="0">
                <a:latin typeface="Times New Roman"/>
                <a:cs typeface="Times New Roman"/>
              </a:rPr>
              <a:t>SYSTEM</a:t>
            </a:r>
            <a:r>
              <a:rPr lang="en-IN" sz="3600" b="1" spc="10" dirty="0">
                <a:latin typeface="Times New Roman"/>
                <a:cs typeface="Times New Roman"/>
              </a:rPr>
              <a:t> </a:t>
            </a:r>
            <a:r>
              <a:rPr lang="en-IN" sz="3600" b="1" spc="-25" dirty="0">
                <a:latin typeface="Times New Roman"/>
                <a:cs typeface="Times New Roman"/>
              </a:rPr>
              <a:t>TESTING</a:t>
            </a:r>
            <a:endParaRPr lang="en-IN" sz="3600" dirty="0">
              <a:latin typeface="Times New Roman"/>
              <a:cs typeface="Times New Roman"/>
            </a:endParaRPr>
          </a:p>
        </p:txBody>
      </p:sp>
      <p:sp>
        <p:nvSpPr>
          <p:cNvPr id="9" name="Rectangle 8"/>
          <p:cNvSpPr/>
          <p:nvPr/>
        </p:nvSpPr>
        <p:spPr>
          <a:xfrm>
            <a:off x="1018308" y="1141952"/>
            <a:ext cx="15627928" cy="8494633"/>
          </a:xfrm>
          <a:prstGeom prst="rect">
            <a:avLst/>
          </a:prstGeom>
        </p:spPr>
        <p:txBody>
          <a:bodyPr wrap="square">
            <a:spAutoFit/>
          </a:bodyPr>
          <a:lstStyle/>
          <a:p>
            <a:pPr>
              <a:lnSpc>
                <a:spcPct val="150000"/>
              </a:lnSpc>
            </a:pPr>
            <a:r>
              <a:rPr lang="en-US" sz="2800" b="1" dirty="0" smtClean="0">
                <a:latin typeface="Times New Roman" pitchFamily="18" charset="0"/>
                <a:cs typeface="Times New Roman" pitchFamily="18" charset="0"/>
              </a:rPr>
              <a:t>Functionality </a:t>
            </a:r>
            <a:r>
              <a:rPr lang="en-US" sz="2800" b="1" dirty="0" smtClean="0">
                <a:latin typeface="Times New Roman" pitchFamily="18" charset="0"/>
                <a:cs typeface="Times New Roman" pitchFamily="18" charset="0"/>
              </a:rPr>
              <a:t>Testing :</a:t>
            </a:r>
            <a:endParaRPr lang="en-US" sz="2800" b="1" dirty="0" smtClean="0">
              <a:latin typeface="Times New Roman" pitchFamily="18" charset="0"/>
              <a:cs typeface="Times New Roman" pitchFamily="18" charset="0"/>
            </a:endParaRPr>
          </a:p>
          <a:p>
            <a:pPr>
              <a:lnSpc>
                <a:spcPct val="150000"/>
              </a:lnSpc>
            </a:pPr>
            <a:r>
              <a:rPr lang="en-US" sz="2800" b="1" dirty="0" smtClean="0">
                <a:latin typeface="Times New Roman" pitchFamily="18" charset="0"/>
                <a:cs typeface="Times New Roman" pitchFamily="18" charset="0"/>
              </a:rPr>
              <a:t>Objective</a:t>
            </a:r>
            <a:r>
              <a:rPr lang="en-US" sz="2800" dirty="0" smtClean="0">
                <a:latin typeface="Times New Roman" pitchFamily="18" charset="0"/>
                <a:cs typeface="Times New Roman" pitchFamily="18" charset="0"/>
              </a:rPr>
              <a:t>: Ensure that all features of the system work as </a:t>
            </a:r>
            <a:r>
              <a:rPr lang="en-US" sz="2800" dirty="0" smtClean="0">
                <a:latin typeface="Times New Roman" pitchFamily="18" charset="0"/>
                <a:cs typeface="Times New Roman" pitchFamily="18" charset="0"/>
              </a:rPr>
              <a:t>intended</a:t>
            </a:r>
          </a:p>
          <a:p>
            <a:pPr>
              <a:lnSpc>
                <a:spcPct val="150000"/>
              </a:lnSpc>
            </a:pPr>
            <a:r>
              <a:rPr lang="en-US" sz="2800" b="1" dirty="0" smtClean="0">
                <a:latin typeface="Times New Roman" pitchFamily="18" charset="0"/>
                <a:cs typeface="Times New Roman" pitchFamily="18" charset="0"/>
              </a:rPr>
              <a:t> </a:t>
            </a:r>
            <a:r>
              <a:rPr lang="en-US" sz="2800" b="1" dirty="0" smtClean="0">
                <a:latin typeface="Times New Roman" pitchFamily="18" charset="0"/>
                <a:cs typeface="Times New Roman" pitchFamily="18" charset="0"/>
              </a:rPr>
              <a:t>Usability </a:t>
            </a:r>
            <a:r>
              <a:rPr lang="en-US" sz="2800" b="1" dirty="0" smtClean="0">
                <a:latin typeface="Times New Roman" pitchFamily="18" charset="0"/>
                <a:cs typeface="Times New Roman" pitchFamily="18" charset="0"/>
              </a:rPr>
              <a:t>Testing :</a:t>
            </a:r>
            <a:endParaRPr lang="en-US" sz="2800" b="1" dirty="0" smtClean="0">
              <a:latin typeface="Times New Roman" pitchFamily="18" charset="0"/>
              <a:cs typeface="Times New Roman" pitchFamily="18" charset="0"/>
            </a:endParaRPr>
          </a:p>
          <a:p>
            <a:pPr>
              <a:lnSpc>
                <a:spcPct val="150000"/>
              </a:lnSpc>
            </a:pPr>
            <a:r>
              <a:rPr lang="en-US" sz="2800" b="1" dirty="0" smtClean="0">
                <a:latin typeface="Times New Roman" pitchFamily="18" charset="0"/>
                <a:cs typeface="Times New Roman" pitchFamily="18" charset="0"/>
              </a:rPr>
              <a:t>Objective</a:t>
            </a:r>
            <a:r>
              <a:rPr lang="en-US" sz="2800" dirty="0" smtClean="0">
                <a:latin typeface="Times New Roman" pitchFamily="18" charset="0"/>
                <a:cs typeface="Times New Roman" pitchFamily="18" charset="0"/>
              </a:rPr>
              <a:t>: Ensure the system is user-friendly and easy to navigate</a:t>
            </a:r>
          </a:p>
          <a:p>
            <a:pPr>
              <a:lnSpc>
                <a:spcPct val="150000"/>
              </a:lnSpc>
            </a:pPr>
            <a:r>
              <a:rPr lang="en-US" sz="2800" b="1" dirty="0" smtClean="0">
                <a:latin typeface="Times New Roman" pitchFamily="18" charset="0"/>
                <a:cs typeface="Times New Roman" pitchFamily="18" charset="0"/>
              </a:rPr>
              <a:t>Performance </a:t>
            </a:r>
            <a:r>
              <a:rPr lang="en-US" sz="2800" b="1" dirty="0" smtClean="0">
                <a:latin typeface="Times New Roman" pitchFamily="18" charset="0"/>
                <a:cs typeface="Times New Roman" pitchFamily="18" charset="0"/>
              </a:rPr>
              <a:t>Testing :</a:t>
            </a:r>
            <a:endParaRPr lang="en-US" sz="2800" b="1" dirty="0" smtClean="0">
              <a:latin typeface="Times New Roman" pitchFamily="18" charset="0"/>
              <a:cs typeface="Times New Roman" pitchFamily="18" charset="0"/>
            </a:endParaRPr>
          </a:p>
          <a:p>
            <a:pPr>
              <a:lnSpc>
                <a:spcPct val="150000"/>
              </a:lnSpc>
            </a:pPr>
            <a:r>
              <a:rPr lang="en-US" sz="2800" b="1" dirty="0" smtClean="0">
                <a:latin typeface="Times New Roman" pitchFamily="18" charset="0"/>
                <a:cs typeface="Times New Roman" pitchFamily="18" charset="0"/>
              </a:rPr>
              <a:t>Objective</a:t>
            </a:r>
            <a:r>
              <a:rPr lang="en-US" sz="2800" dirty="0" smtClean="0">
                <a:latin typeface="Times New Roman" pitchFamily="18" charset="0"/>
                <a:cs typeface="Times New Roman" pitchFamily="18" charset="0"/>
              </a:rPr>
              <a:t>: Ensure the system performs efficiently under normal and heavy loads</a:t>
            </a:r>
          </a:p>
          <a:p>
            <a:pPr>
              <a:lnSpc>
                <a:spcPct val="150000"/>
              </a:lnSpc>
            </a:pPr>
            <a:r>
              <a:rPr lang="en-US" sz="2800" b="1" dirty="0" smtClean="0">
                <a:latin typeface="Times New Roman" pitchFamily="18" charset="0"/>
                <a:cs typeface="Times New Roman" pitchFamily="18" charset="0"/>
              </a:rPr>
              <a:t>Security </a:t>
            </a:r>
            <a:r>
              <a:rPr lang="en-US" sz="2800" b="1" dirty="0" smtClean="0">
                <a:latin typeface="Times New Roman" pitchFamily="18" charset="0"/>
                <a:cs typeface="Times New Roman" pitchFamily="18" charset="0"/>
              </a:rPr>
              <a:t>Testing :</a:t>
            </a:r>
            <a:endParaRPr lang="en-US" sz="2800" b="1" dirty="0" smtClean="0">
              <a:latin typeface="Times New Roman" pitchFamily="18" charset="0"/>
              <a:cs typeface="Times New Roman" pitchFamily="18" charset="0"/>
            </a:endParaRPr>
          </a:p>
          <a:p>
            <a:pPr>
              <a:lnSpc>
                <a:spcPct val="150000"/>
              </a:lnSpc>
            </a:pPr>
            <a:r>
              <a:rPr lang="en-US" sz="2800" b="1" dirty="0" smtClean="0">
                <a:latin typeface="Times New Roman" pitchFamily="18" charset="0"/>
                <a:cs typeface="Times New Roman" pitchFamily="18" charset="0"/>
              </a:rPr>
              <a:t>Objective</a:t>
            </a:r>
            <a:r>
              <a:rPr lang="en-US" sz="2800" dirty="0" smtClean="0">
                <a:latin typeface="Times New Roman" pitchFamily="18" charset="0"/>
                <a:cs typeface="Times New Roman" pitchFamily="18" charset="0"/>
              </a:rPr>
              <a:t>: Ensure that the system is secure and protects user data.</a:t>
            </a:r>
          </a:p>
          <a:p>
            <a:pPr>
              <a:lnSpc>
                <a:spcPct val="150000"/>
              </a:lnSpc>
            </a:pPr>
            <a:r>
              <a:rPr lang="en-US" sz="2800" b="1" dirty="0" smtClean="0">
                <a:latin typeface="Times New Roman" pitchFamily="18" charset="0"/>
                <a:cs typeface="Times New Roman" pitchFamily="18" charset="0"/>
              </a:rPr>
              <a:t>Compatibility </a:t>
            </a:r>
            <a:r>
              <a:rPr lang="en-US" sz="2800" b="1" dirty="0" smtClean="0">
                <a:latin typeface="Times New Roman" pitchFamily="18" charset="0"/>
                <a:cs typeface="Times New Roman" pitchFamily="18" charset="0"/>
              </a:rPr>
              <a:t>Testing :</a:t>
            </a:r>
            <a:endParaRPr lang="en-US" sz="2800" b="1" dirty="0" smtClean="0">
              <a:latin typeface="Times New Roman" pitchFamily="18" charset="0"/>
              <a:cs typeface="Times New Roman" pitchFamily="18" charset="0"/>
            </a:endParaRPr>
          </a:p>
          <a:p>
            <a:pPr>
              <a:lnSpc>
                <a:spcPct val="150000"/>
              </a:lnSpc>
            </a:pPr>
            <a:r>
              <a:rPr lang="en-US" sz="2800" b="1" dirty="0" smtClean="0">
                <a:latin typeface="Times New Roman" pitchFamily="18" charset="0"/>
                <a:cs typeface="Times New Roman" pitchFamily="18" charset="0"/>
              </a:rPr>
              <a:t>Objective</a:t>
            </a:r>
            <a:r>
              <a:rPr lang="en-US" sz="2800" dirty="0" smtClean="0">
                <a:latin typeface="Times New Roman" pitchFamily="18" charset="0"/>
                <a:cs typeface="Times New Roman" pitchFamily="18" charset="0"/>
              </a:rPr>
              <a:t>: Ensure the system works across different devices, browsers, and operating systems</a:t>
            </a:r>
          </a:p>
          <a:p>
            <a:pPr>
              <a:lnSpc>
                <a:spcPct val="150000"/>
              </a:lnSpc>
            </a:pPr>
            <a:r>
              <a:rPr lang="en-US" sz="2800" b="1" dirty="0" smtClean="0">
                <a:latin typeface="Times New Roman" pitchFamily="18" charset="0"/>
                <a:cs typeface="Times New Roman" pitchFamily="18" charset="0"/>
              </a:rPr>
              <a:t>Multilingual </a:t>
            </a:r>
            <a:r>
              <a:rPr lang="en-US" sz="2800" b="1" dirty="0" smtClean="0">
                <a:latin typeface="Times New Roman" pitchFamily="18" charset="0"/>
                <a:cs typeface="Times New Roman" pitchFamily="18" charset="0"/>
              </a:rPr>
              <a:t>Testing :</a:t>
            </a:r>
            <a:endParaRPr lang="en-US" sz="2800" b="1" dirty="0" smtClean="0">
              <a:latin typeface="Times New Roman" pitchFamily="18" charset="0"/>
              <a:cs typeface="Times New Roman" pitchFamily="18" charset="0"/>
            </a:endParaRPr>
          </a:p>
          <a:p>
            <a:pPr>
              <a:lnSpc>
                <a:spcPct val="150000"/>
              </a:lnSpc>
            </a:pPr>
            <a:r>
              <a:rPr lang="en-US" sz="2800" b="1" dirty="0" smtClean="0">
                <a:latin typeface="Times New Roman" pitchFamily="18" charset="0"/>
                <a:cs typeface="Times New Roman" pitchFamily="18" charset="0"/>
              </a:rPr>
              <a:t>Objective</a:t>
            </a:r>
            <a:r>
              <a:rPr lang="en-US" sz="2800" dirty="0" smtClean="0">
                <a:latin typeface="Times New Roman" pitchFamily="18" charset="0"/>
                <a:cs typeface="Times New Roman" pitchFamily="18" charset="0"/>
              </a:rPr>
              <a:t>: Ensure the system provides accurate disease information in different languages</a:t>
            </a:r>
          </a:p>
          <a:p>
            <a:pPr>
              <a:lnSpc>
                <a:spcPct val="150000"/>
              </a:lnSpc>
            </a:pPr>
            <a:endParaRPr lang="en-US" sz="2800" dirty="0">
              <a:latin typeface="Times New Roman" pitchFamily="18" charset="0"/>
              <a:cs typeface="Times New Roman" pitchFamily="18" charset="0"/>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11CDA7B-3919-48FF-9975-19DF63F06F8B}" type="datetime3">
              <a:rPr lang="en-US" smtClean="0"/>
              <a:pPr/>
              <a:t>21 September 2024</a:t>
            </a:fld>
            <a:endParaRPr lang="en-US"/>
          </a:p>
        </p:txBody>
      </p:sp>
      <p:sp>
        <p:nvSpPr>
          <p:cNvPr id="3" name="Footer Placeholder 2"/>
          <p:cNvSpPr>
            <a:spLocks noGrp="1"/>
          </p:cNvSpPr>
          <p:nvPr>
            <p:ph type="ftr" sz="quarter" idx="11"/>
          </p:nvPr>
        </p:nvSpPr>
        <p:spPr/>
        <p:txBody>
          <a:bodyPr/>
          <a:lstStyle/>
          <a:p>
            <a:r>
              <a:rPr lang="en-IN" dirty="0"/>
              <a:t>DEPARTMENT OF COMPUTER SCIENCE &amp; ENGINEERING   / AI DRIVEN HEALTH MANAGEMENT</a:t>
            </a:r>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32</a:t>
            </a:fld>
            <a:endParaRPr lang="en-US"/>
          </a:p>
        </p:txBody>
      </p:sp>
      <p:sp>
        <p:nvSpPr>
          <p:cNvPr id="5" name="Rectangle 4"/>
          <p:cNvSpPr/>
          <p:nvPr/>
        </p:nvSpPr>
        <p:spPr>
          <a:xfrm>
            <a:off x="6563807" y="324489"/>
            <a:ext cx="4737387" cy="646331"/>
          </a:xfrm>
          <a:prstGeom prst="rect">
            <a:avLst/>
          </a:prstGeom>
        </p:spPr>
        <p:txBody>
          <a:bodyPr wrap="none">
            <a:spAutoFit/>
          </a:bodyPr>
          <a:lstStyle/>
          <a:p>
            <a:pPr marL="12700">
              <a:lnSpc>
                <a:spcPct val="100000"/>
              </a:lnSpc>
              <a:spcBef>
                <a:spcPts val="105"/>
              </a:spcBef>
            </a:pPr>
            <a:r>
              <a:rPr lang="en-IN" sz="3600" b="1" spc="-25" dirty="0">
                <a:latin typeface="Times New Roman"/>
                <a:cs typeface="Times New Roman"/>
              </a:rPr>
              <a:t>INPUT</a:t>
            </a:r>
            <a:r>
              <a:rPr lang="en-IN" sz="3600" b="1" spc="85" dirty="0">
                <a:latin typeface="Times New Roman"/>
                <a:cs typeface="Times New Roman"/>
              </a:rPr>
              <a:t> </a:t>
            </a:r>
            <a:r>
              <a:rPr lang="en-IN" sz="3600" b="1" spc="-10" dirty="0">
                <a:latin typeface="Times New Roman"/>
                <a:cs typeface="Times New Roman"/>
              </a:rPr>
              <a:t>AND</a:t>
            </a:r>
            <a:r>
              <a:rPr lang="en-IN" sz="3600" b="1" spc="-35" dirty="0">
                <a:latin typeface="Times New Roman"/>
                <a:cs typeface="Times New Roman"/>
              </a:rPr>
              <a:t> </a:t>
            </a:r>
            <a:r>
              <a:rPr lang="en-IN" sz="3600" b="1" spc="-5" dirty="0">
                <a:latin typeface="Times New Roman"/>
                <a:cs typeface="Times New Roman"/>
              </a:rPr>
              <a:t>OUTPUT</a:t>
            </a:r>
            <a:endParaRPr lang="en-IN" sz="3600" dirty="0">
              <a:latin typeface="Times New Roman"/>
              <a:cs typeface="Times New Roman"/>
            </a:endParaRPr>
          </a:p>
        </p:txBody>
      </p:sp>
      <p:pic>
        <p:nvPicPr>
          <p:cNvPr id="9" name="Picture 8">
            <a:extLst>
              <a:ext uri="{FF2B5EF4-FFF2-40B4-BE49-F238E27FC236}">
                <a16:creationId xmlns:a16="http://schemas.microsoft.com/office/drawing/2014/main" xmlns="" id="{AE912E25-4EA4-65C2-194D-F492568DF0A6}"/>
              </a:ext>
            </a:extLst>
          </p:cNvPr>
          <p:cNvPicPr>
            <a:picLocks noChangeAspect="1"/>
          </p:cNvPicPr>
          <p:nvPr/>
        </p:nvPicPr>
        <p:blipFill>
          <a:blip r:embed="rId2"/>
          <a:stretch>
            <a:fillRect/>
          </a:stretch>
        </p:blipFill>
        <p:spPr>
          <a:xfrm>
            <a:off x="349417" y="2154392"/>
            <a:ext cx="7729871" cy="6321501"/>
          </a:xfrm>
          <a:prstGeom prst="rect">
            <a:avLst/>
          </a:prstGeom>
        </p:spPr>
      </p:pic>
      <p:pic>
        <p:nvPicPr>
          <p:cNvPr id="13" name="Picture 12">
            <a:extLst>
              <a:ext uri="{FF2B5EF4-FFF2-40B4-BE49-F238E27FC236}">
                <a16:creationId xmlns:a16="http://schemas.microsoft.com/office/drawing/2014/main" xmlns="" id="{076E3C39-FD09-A1C5-89A9-4374978B33B1}"/>
              </a:ext>
            </a:extLst>
          </p:cNvPr>
          <p:cNvPicPr>
            <a:picLocks noChangeAspect="1"/>
          </p:cNvPicPr>
          <p:nvPr/>
        </p:nvPicPr>
        <p:blipFill>
          <a:blip r:embed="rId3"/>
          <a:stretch>
            <a:fillRect/>
          </a:stretch>
        </p:blipFill>
        <p:spPr>
          <a:xfrm>
            <a:off x="8605381" y="2096923"/>
            <a:ext cx="9351409" cy="6291288"/>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9F9DBBD-A298-4440-8234-693A2C47C041}" type="datetime3">
              <a:rPr lang="en-US" smtClean="0"/>
              <a:pPr/>
              <a:t>21 September 2024</a:t>
            </a:fld>
            <a:endParaRPr lang="en-US"/>
          </a:p>
        </p:txBody>
      </p:sp>
      <p:sp>
        <p:nvSpPr>
          <p:cNvPr id="3" name="Footer Placeholder 2"/>
          <p:cNvSpPr>
            <a:spLocks noGrp="1"/>
          </p:cNvSpPr>
          <p:nvPr>
            <p:ph type="ftr" sz="quarter" idx="11"/>
          </p:nvPr>
        </p:nvSpPr>
        <p:spPr/>
        <p:txBody>
          <a:bodyPr/>
          <a:lstStyle/>
          <a:p>
            <a:r>
              <a:rPr lang="en-IN" dirty="0"/>
              <a:t>DEPARTMENT OF COMPUTER SCIENCE &amp; ENGINEERING   / AI DRIVEN HEALTH MANAGEMENT</a:t>
            </a:r>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33</a:t>
            </a:fld>
            <a:endParaRPr lang="en-US"/>
          </a:p>
        </p:txBody>
      </p:sp>
      <p:sp>
        <p:nvSpPr>
          <p:cNvPr id="5" name="Rectangle 4"/>
          <p:cNvSpPr/>
          <p:nvPr/>
        </p:nvSpPr>
        <p:spPr>
          <a:xfrm>
            <a:off x="6430022" y="469961"/>
            <a:ext cx="3546484" cy="646331"/>
          </a:xfrm>
          <a:prstGeom prst="rect">
            <a:avLst/>
          </a:prstGeom>
        </p:spPr>
        <p:txBody>
          <a:bodyPr wrap="none">
            <a:spAutoFit/>
          </a:bodyPr>
          <a:lstStyle/>
          <a:p>
            <a:r>
              <a:rPr lang="en-IN" sz="3600" b="1" dirty="0">
                <a:latin typeface="Times New Roman"/>
                <a:cs typeface="Times New Roman"/>
              </a:rPr>
              <a:t>SOURCE</a:t>
            </a:r>
            <a:r>
              <a:rPr lang="en-IN" sz="3600" b="1" spc="-65" dirty="0">
                <a:latin typeface="Times New Roman"/>
                <a:cs typeface="Times New Roman"/>
              </a:rPr>
              <a:t> </a:t>
            </a:r>
            <a:r>
              <a:rPr lang="en-IN" sz="3600" b="1" spc="-5" dirty="0">
                <a:latin typeface="Times New Roman"/>
                <a:cs typeface="Times New Roman"/>
              </a:rPr>
              <a:t>CODE</a:t>
            </a:r>
            <a:endParaRPr lang="en-IN" sz="3600" b="1" dirty="0"/>
          </a:p>
        </p:txBody>
      </p:sp>
      <p:pic>
        <p:nvPicPr>
          <p:cNvPr id="10" name="Picture 9">
            <a:extLst>
              <a:ext uri="{FF2B5EF4-FFF2-40B4-BE49-F238E27FC236}">
                <a16:creationId xmlns:a16="http://schemas.microsoft.com/office/drawing/2014/main" xmlns="" id="{61761102-EDFB-CAA7-6CE7-8020345DE4AF}"/>
              </a:ext>
            </a:extLst>
          </p:cNvPr>
          <p:cNvPicPr>
            <a:picLocks noChangeAspect="1"/>
          </p:cNvPicPr>
          <p:nvPr/>
        </p:nvPicPr>
        <p:blipFill>
          <a:blip r:embed="rId2"/>
          <a:stretch>
            <a:fillRect/>
          </a:stretch>
        </p:blipFill>
        <p:spPr>
          <a:xfrm>
            <a:off x="472294" y="1665962"/>
            <a:ext cx="8796966" cy="6638794"/>
          </a:xfrm>
          <a:prstGeom prst="rect">
            <a:avLst/>
          </a:prstGeom>
        </p:spPr>
      </p:pic>
      <p:pic>
        <p:nvPicPr>
          <p:cNvPr id="12" name="Picture 11">
            <a:extLst>
              <a:ext uri="{FF2B5EF4-FFF2-40B4-BE49-F238E27FC236}">
                <a16:creationId xmlns:a16="http://schemas.microsoft.com/office/drawing/2014/main" xmlns="" id="{075C966A-E7E2-1124-4638-C6CE57789896}"/>
              </a:ext>
            </a:extLst>
          </p:cNvPr>
          <p:cNvPicPr>
            <a:picLocks noChangeAspect="1"/>
          </p:cNvPicPr>
          <p:nvPr/>
        </p:nvPicPr>
        <p:blipFill>
          <a:blip r:embed="rId3"/>
          <a:stretch>
            <a:fillRect/>
          </a:stretch>
        </p:blipFill>
        <p:spPr>
          <a:xfrm>
            <a:off x="9571490" y="1743378"/>
            <a:ext cx="8390833" cy="6561377"/>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D14C9D-C09F-4BDF-8178-FEC4A5A33106}" type="datetime3">
              <a:rPr lang="en-US" smtClean="0"/>
              <a:pPr/>
              <a:t>21 September 2024</a:t>
            </a:fld>
            <a:endParaRPr lang="en-US"/>
          </a:p>
        </p:txBody>
      </p:sp>
      <p:sp>
        <p:nvSpPr>
          <p:cNvPr id="3" name="Footer Placeholder 2"/>
          <p:cNvSpPr>
            <a:spLocks noGrp="1"/>
          </p:cNvSpPr>
          <p:nvPr>
            <p:ph type="ftr" sz="quarter" idx="11"/>
          </p:nvPr>
        </p:nvSpPr>
        <p:spPr/>
        <p:txBody>
          <a:bodyPr/>
          <a:lstStyle/>
          <a:p>
            <a:r>
              <a:rPr lang="en-IN" dirty="0"/>
              <a:t>DEPARTMENT OF COMPUTER SCIENCE &amp; ENGINEERING   / AI DRIVEN HEALTH MANAGEMENT</a:t>
            </a:r>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34</a:t>
            </a:fld>
            <a:endParaRPr lang="en-US"/>
          </a:p>
        </p:txBody>
      </p:sp>
      <p:sp>
        <p:nvSpPr>
          <p:cNvPr id="6" name="TextBox 5"/>
          <p:cNvSpPr txBox="1"/>
          <p:nvPr/>
        </p:nvSpPr>
        <p:spPr>
          <a:xfrm>
            <a:off x="6317673" y="457200"/>
            <a:ext cx="2930236" cy="646331"/>
          </a:xfrm>
          <a:prstGeom prst="rect">
            <a:avLst/>
          </a:prstGeom>
          <a:noFill/>
        </p:spPr>
        <p:txBody>
          <a:bodyPr wrap="square" rtlCol="0">
            <a:spAutoFit/>
          </a:bodyPr>
          <a:lstStyle/>
          <a:p>
            <a:r>
              <a:rPr lang="en-IN" sz="3600" b="1" dirty="0">
                <a:latin typeface="Times New Roman" pitchFamily="18" charset="0"/>
                <a:cs typeface="Times New Roman" pitchFamily="18" charset="0"/>
              </a:rPr>
              <a:t>OUTPUT</a:t>
            </a:r>
          </a:p>
        </p:txBody>
      </p:sp>
      <p:pic>
        <p:nvPicPr>
          <p:cNvPr id="10" name="Picture 9">
            <a:extLst>
              <a:ext uri="{FF2B5EF4-FFF2-40B4-BE49-F238E27FC236}">
                <a16:creationId xmlns:a16="http://schemas.microsoft.com/office/drawing/2014/main" xmlns="" id="{0F9458F0-04D6-5E41-8300-B5099CAEBAE9}"/>
              </a:ext>
            </a:extLst>
          </p:cNvPr>
          <p:cNvPicPr>
            <a:picLocks noChangeAspect="1"/>
          </p:cNvPicPr>
          <p:nvPr/>
        </p:nvPicPr>
        <p:blipFill>
          <a:blip r:embed="rId2"/>
          <a:stretch>
            <a:fillRect/>
          </a:stretch>
        </p:blipFill>
        <p:spPr>
          <a:xfrm>
            <a:off x="253816" y="1684272"/>
            <a:ext cx="8652190" cy="6232178"/>
          </a:xfrm>
          <a:prstGeom prst="rect">
            <a:avLst/>
          </a:prstGeom>
        </p:spPr>
      </p:pic>
      <p:pic>
        <p:nvPicPr>
          <p:cNvPr id="11" name="Picture 10">
            <a:extLst>
              <a:ext uri="{FF2B5EF4-FFF2-40B4-BE49-F238E27FC236}">
                <a16:creationId xmlns:a16="http://schemas.microsoft.com/office/drawing/2014/main" xmlns="" id="{C1EACBB5-35F1-E5FE-BC6A-65FAE471D1F1}"/>
              </a:ext>
            </a:extLst>
          </p:cNvPr>
          <p:cNvPicPr>
            <a:picLocks noChangeAspect="1"/>
          </p:cNvPicPr>
          <p:nvPr/>
        </p:nvPicPr>
        <p:blipFill>
          <a:blip r:embed="rId3"/>
          <a:stretch>
            <a:fillRect/>
          </a:stretch>
        </p:blipFill>
        <p:spPr>
          <a:xfrm>
            <a:off x="9381996" y="1684272"/>
            <a:ext cx="8414194" cy="6232178"/>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44D638-3957-49FC-A969-6559A8898342}" type="datetime3">
              <a:rPr lang="en-US" smtClean="0"/>
              <a:pPr/>
              <a:t>21 September 2024</a:t>
            </a:fld>
            <a:endParaRPr lang="en-US"/>
          </a:p>
        </p:txBody>
      </p:sp>
      <p:sp>
        <p:nvSpPr>
          <p:cNvPr id="3" name="Footer Placeholder 2"/>
          <p:cNvSpPr>
            <a:spLocks noGrp="1"/>
          </p:cNvSpPr>
          <p:nvPr>
            <p:ph type="ftr" sz="quarter" idx="11"/>
          </p:nvPr>
        </p:nvSpPr>
        <p:spPr/>
        <p:txBody>
          <a:bodyPr/>
          <a:lstStyle/>
          <a:p>
            <a:r>
              <a:rPr lang="en-IN" dirty="0"/>
              <a:t>DEPARTMENT OF COMPUTER SCIENCE &amp; ENGINEERING   / AI DRIVEN HEALTH MANAGEMENT</a:t>
            </a:r>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35</a:t>
            </a:fld>
            <a:endParaRPr lang="en-US"/>
          </a:p>
        </p:txBody>
      </p:sp>
      <p:sp>
        <p:nvSpPr>
          <p:cNvPr id="5" name="Rectangle 4"/>
          <p:cNvSpPr/>
          <p:nvPr/>
        </p:nvSpPr>
        <p:spPr>
          <a:xfrm>
            <a:off x="6584379" y="116679"/>
            <a:ext cx="3288080" cy="646331"/>
          </a:xfrm>
          <a:prstGeom prst="rect">
            <a:avLst/>
          </a:prstGeom>
        </p:spPr>
        <p:txBody>
          <a:bodyPr wrap="none">
            <a:spAutoFit/>
          </a:bodyPr>
          <a:lstStyle/>
          <a:p>
            <a:r>
              <a:rPr lang="en-IN" sz="3600" b="1" spc="-20" dirty="0">
                <a:latin typeface="Times New Roman"/>
                <a:cs typeface="Times New Roman"/>
              </a:rPr>
              <a:t>CONCLUSION</a:t>
            </a:r>
            <a:endParaRPr lang="en-IN" sz="3600" b="1" dirty="0"/>
          </a:p>
        </p:txBody>
      </p:sp>
      <p:sp>
        <p:nvSpPr>
          <p:cNvPr id="6" name="TextBox 5"/>
          <p:cNvSpPr txBox="1"/>
          <p:nvPr/>
        </p:nvSpPr>
        <p:spPr>
          <a:xfrm>
            <a:off x="225470" y="737958"/>
            <a:ext cx="17849588" cy="9063507"/>
          </a:xfrm>
          <a:prstGeom prst="rect">
            <a:avLst/>
          </a:prstGeom>
          <a:noFill/>
        </p:spPr>
        <p:txBody>
          <a:bodyPr wrap="square" lIns="91440" tIns="45720" rIns="91440" bIns="45720" rtlCol="0" anchor="t">
            <a:spAutoFit/>
          </a:bodyPr>
          <a:lstStyle/>
          <a:p>
            <a:pPr algn="just">
              <a:lnSpc>
                <a:spcPct val="150000"/>
              </a:lnSpc>
            </a:pPr>
            <a:r>
              <a:rPr lang="en-IN" sz="2800" dirty="0">
                <a:latin typeface="Times New Roman" panose="02020603050405020304" pitchFamily="18" charset="0"/>
                <a:ea typeface="+mn-lt"/>
                <a:cs typeface="Times New Roman" panose="02020603050405020304" pitchFamily="18" charset="0"/>
              </a:rPr>
              <a:t>The Symptom Checker project successfully implemented a basic rule-based system capable of analysing user-inputted symptoms and providing potential diagnoses. By integrating a symptom-disease dataset and a multilingual disease information database, the system proved effective in offering users healthcare information in their preferred language, enhancing accessibility and user experience.</a:t>
            </a:r>
            <a:endParaRPr lang="en-US" sz="2800" dirty="0">
              <a:latin typeface="Times New Roman" panose="02020603050405020304" pitchFamily="18" charset="0"/>
              <a:cs typeface="Times New Roman" panose="02020603050405020304" pitchFamily="18" charset="0"/>
            </a:endParaRPr>
          </a:p>
          <a:p>
            <a:pPr algn="just">
              <a:lnSpc>
                <a:spcPct val="150000"/>
              </a:lnSpc>
            </a:pPr>
            <a:endParaRPr lang="en-IN" sz="2800" dirty="0">
              <a:latin typeface="Times New Roman" panose="02020603050405020304" pitchFamily="18" charset="0"/>
              <a:cs typeface="Times New Roman" panose="02020603050405020304" pitchFamily="18" charset="0"/>
            </a:endParaRPr>
          </a:p>
          <a:p>
            <a:pPr algn="just">
              <a:lnSpc>
                <a:spcPct val="150000"/>
              </a:lnSpc>
            </a:pPr>
            <a:r>
              <a:rPr lang="en-IN" sz="2800" dirty="0">
                <a:latin typeface="Times New Roman" panose="02020603050405020304" pitchFamily="18" charset="0"/>
                <a:ea typeface="+mn-lt"/>
                <a:cs typeface="Times New Roman" panose="02020603050405020304" pitchFamily="18" charset="0"/>
              </a:rPr>
              <a:t>The project demonstrated that rule-based systems can effectively manage common symptoms and provide accurate disease predictions. However, the system's limitations, such as handling ambiguous inputs or rare diseases, highlighted the potential for further improvements. Future enhancements, including the incorporation of Natural Language Processing (NLP) and machine learning models, could significantly improve the accuracy and flexibility of the system. Additionally, expanding the dataset and improving translation accuracy will make the tool more comprehensive and useful for a wider audience.</a:t>
            </a:r>
          </a:p>
          <a:p>
            <a:pPr algn="just">
              <a:lnSpc>
                <a:spcPct val="150000"/>
              </a:lnSpc>
            </a:pPr>
            <a:endParaRPr lang="en-IN" sz="2800" dirty="0">
              <a:latin typeface="Times New Roman" panose="02020603050405020304" pitchFamily="18" charset="0"/>
              <a:cs typeface="Times New Roman" panose="02020603050405020304" pitchFamily="18" charset="0"/>
            </a:endParaRPr>
          </a:p>
          <a:p>
            <a:pPr algn="just">
              <a:lnSpc>
                <a:spcPct val="150000"/>
              </a:lnSpc>
            </a:pPr>
            <a:r>
              <a:rPr lang="en-IN" sz="2800" dirty="0">
                <a:latin typeface="Times New Roman" panose="02020603050405020304" pitchFamily="18" charset="0"/>
                <a:ea typeface="+mn-lt"/>
                <a:cs typeface="Times New Roman" panose="02020603050405020304" pitchFamily="18" charset="0"/>
              </a:rPr>
              <a:t>In conclusion, the project achieved its goal of building a functional, multilingual symptom checker while laying the groundwork for future enhancements that could transform it into a more sophisticated healthcare solution.</a:t>
            </a:r>
            <a:endParaRPr lang="en-IN" sz="2800" dirty="0">
              <a:latin typeface="Times New Roman" panose="02020603050405020304" pitchFamily="18" charset="0"/>
              <a:cs typeface="Times New Roman" panose="02020603050405020304" pitchFamily="18" charset="0"/>
            </a:endParaRPr>
          </a:p>
          <a:p>
            <a:pPr algn="just">
              <a:lnSpc>
                <a:spcPct val="150000"/>
              </a:lnSpc>
            </a:pPr>
            <a:endParaRPr lang="en-IN" sz="28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3699C0B-7B24-4F3D-9055-37552DE1915A}" type="datetime3">
              <a:rPr lang="en-US" smtClean="0"/>
              <a:pPr/>
              <a:t>21 September 2024</a:t>
            </a:fld>
            <a:endParaRPr lang="en-US"/>
          </a:p>
        </p:txBody>
      </p:sp>
      <p:sp>
        <p:nvSpPr>
          <p:cNvPr id="3" name="Footer Placeholder 2"/>
          <p:cNvSpPr>
            <a:spLocks noGrp="1"/>
          </p:cNvSpPr>
          <p:nvPr>
            <p:ph type="ftr" sz="quarter" idx="11"/>
          </p:nvPr>
        </p:nvSpPr>
        <p:spPr/>
        <p:txBody>
          <a:bodyPr/>
          <a:lstStyle/>
          <a:p>
            <a:r>
              <a:rPr lang="en-IN" dirty="0"/>
              <a:t>DEPARTMENT OF COMPUTER SCIENCE &amp; ENGINEERING   / AI DRIVEN HEALTH MANAGEMENT</a:t>
            </a:r>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36</a:t>
            </a:fld>
            <a:endParaRPr lang="en-US"/>
          </a:p>
        </p:txBody>
      </p:sp>
      <p:sp>
        <p:nvSpPr>
          <p:cNvPr id="5" name="Rectangle 4"/>
          <p:cNvSpPr/>
          <p:nvPr/>
        </p:nvSpPr>
        <p:spPr>
          <a:xfrm>
            <a:off x="6373884" y="324488"/>
            <a:ext cx="5282856" cy="646331"/>
          </a:xfrm>
          <a:prstGeom prst="rect">
            <a:avLst/>
          </a:prstGeom>
        </p:spPr>
        <p:txBody>
          <a:bodyPr wrap="none">
            <a:spAutoFit/>
          </a:bodyPr>
          <a:lstStyle/>
          <a:p>
            <a:r>
              <a:rPr lang="en-IN" sz="3600" b="1" spc="15" dirty="0">
                <a:latin typeface="Times New Roman" pitchFamily="18" charset="0"/>
                <a:cs typeface="Times New Roman" pitchFamily="18" charset="0"/>
              </a:rPr>
              <a:t>Plagiarism</a:t>
            </a:r>
            <a:r>
              <a:rPr lang="en-IN" sz="3600" b="1" spc="-210" dirty="0">
                <a:latin typeface="Times New Roman" pitchFamily="18" charset="0"/>
                <a:cs typeface="Times New Roman" pitchFamily="18" charset="0"/>
              </a:rPr>
              <a:t> </a:t>
            </a:r>
            <a:r>
              <a:rPr lang="en-IN" sz="3600" b="1" spc="5" dirty="0">
                <a:latin typeface="Times New Roman" pitchFamily="18" charset="0"/>
                <a:cs typeface="Times New Roman" pitchFamily="18" charset="0"/>
              </a:rPr>
              <a:t>Report</a:t>
            </a:r>
            <a:r>
              <a:rPr lang="en-IN" sz="3600" b="1" spc="-35" dirty="0">
                <a:latin typeface="Times New Roman" pitchFamily="18" charset="0"/>
                <a:cs typeface="Times New Roman" pitchFamily="18" charset="0"/>
              </a:rPr>
              <a:t> </a:t>
            </a:r>
            <a:r>
              <a:rPr lang="en-IN" sz="3600" b="1" spc="10" dirty="0">
                <a:latin typeface="Times New Roman" pitchFamily="18" charset="0"/>
                <a:cs typeface="Times New Roman" pitchFamily="18" charset="0"/>
              </a:rPr>
              <a:t>of</a:t>
            </a:r>
            <a:r>
              <a:rPr lang="en-IN" sz="3600" b="1" spc="-55" dirty="0">
                <a:latin typeface="Times New Roman" pitchFamily="18" charset="0"/>
                <a:cs typeface="Times New Roman" pitchFamily="18" charset="0"/>
              </a:rPr>
              <a:t> </a:t>
            </a:r>
            <a:r>
              <a:rPr lang="en-IN" sz="3600" b="1" spc="-15" dirty="0">
                <a:latin typeface="Times New Roman" pitchFamily="18" charset="0"/>
                <a:cs typeface="Times New Roman" pitchFamily="18" charset="0"/>
              </a:rPr>
              <a:t>PPT</a:t>
            </a:r>
            <a:endParaRPr lang="en-IN" sz="3600" b="1" dirty="0">
              <a:latin typeface="Times New Roman" pitchFamily="18" charset="0"/>
              <a:cs typeface="Times New Roman" pitchFamily="18" charset="0"/>
            </a:endParaRPr>
          </a:p>
        </p:txBody>
      </p:sp>
      <p:pic>
        <p:nvPicPr>
          <p:cNvPr id="1026" name="Picture 2"/>
          <p:cNvPicPr>
            <a:picLocks noChangeAspect="1" noChangeArrowheads="1"/>
          </p:cNvPicPr>
          <p:nvPr/>
        </p:nvPicPr>
        <p:blipFill>
          <a:blip r:embed="rId2"/>
          <a:srcRect/>
          <a:stretch>
            <a:fillRect/>
          </a:stretch>
        </p:blipFill>
        <p:spPr bwMode="auto">
          <a:xfrm>
            <a:off x="4747347" y="1343459"/>
            <a:ext cx="8490671" cy="7454930"/>
          </a:xfrm>
          <a:prstGeom prst="rect">
            <a:avLst/>
          </a:prstGeom>
          <a:noFill/>
          <a:ln w="9525">
            <a:noFill/>
            <a:miter lim="800000"/>
            <a:headEnd/>
            <a:tailEnd/>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177518E-7F53-4670-B754-F5C882DAC6C3}" type="datetime3">
              <a:rPr lang="en-US" smtClean="0"/>
              <a:pPr/>
              <a:t>21 September 2024</a:t>
            </a:fld>
            <a:endParaRPr lang="en-US"/>
          </a:p>
        </p:txBody>
      </p:sp>
      <p:sp>
        <p:nvSpPr>
          <p:cNvPr id="3" name="Footer Placeholder 2"/>
          <p:cNvSpPr>
            <a:spLocks noGrp="1"/>
          </p:cNvSpPr>
          <p:nvPr>
            <p:ph type="ftr" sz="quarter" idx="11"/>
          </p:nvPr>
        </p:nvSpPr>
        <p:spPr/>
        <p:txBody>
          <a:bodyPr/>
          <a:lstStyle/>
          <a:p>
            <a:r>
              <a:rPr lang="en-IN" dirty="0"/>
              <a:t>DEPARTMENT OF COMPUTER SCIENCE &amp; ENGINEERING   / AI DRIVEN HEALTH MANAGEMENT</a:t>
            </a:r>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37</a:t>
            </a:fld>
            <a:endParaRPr lang="en-US"/>
          </a:p>
        </p:txBody>
      </p:sp>
      <p:sp>
        <p:nvSpPr>
          <p:cNvPr id="5" name="Rectangle 4"/>
          <p:cNvSpPr/>
          <p:nvPr/>
        </p:nvSpPr>
        <p:spPr>
          <a:xfrm>
            <a:off x="6236507" y="511524"/>
            <a:ext cx="5453096" cy="646331"/>
          </a:xfrm>
          <a:prstGeom prst="rect">
            <a:avLst/>
          </a:prstGeom>
        </p:spPr>
        <p:txBody>
          <a:bodyPr wrap="none">
            <a:spAutoFit/>
          </a:bodyPr>
          <a:lstStyle/>
          <a:p>
            <a:r>
              <a:rPr lang="en-IN" sz="3600" b="1" spc="-5" dirty="0">
                <a:latin typeface="Times New Roman" pitchFamily="18" charset="0"/>
                <a:cs typeface="Times New Roman" pitchFamily="18" charset="0"/>
              </a:rPr>
              <a:t>Web</a:t>
            </a:r>
            <a:r>
              <a:rPr lang="en-IN" sz="3600" b="1" spc="-40" dirty="0">
                <a:latin typeface="Times New Roman" pitchFamily="18" charset="0"/>
                <a:cs typeface="Times New Roman" pitchFamily="18" charset="0"/>
              </a:rPr>
              <a:t> </a:t>
            </a:r>
            <a:r>
              <a:rPr lang="en-IN" sz="3600" b="1" spc="5" dirty="0">
                <a:latin typeface="Times New Roman" pitchFamily="18" charset="0"/>
                <a:cs typeface="Times New Roman" pitchFamily="18" charset="0"/>
              </a:rPr>
              <a:t>references/video</a:t>
            </a:r>
            <a:r>
              <a:rPr lang="en-IN" sz="3600" b="1" spc="-114" dirty="0">
                <a:latin typeface="Times New Roman" pitchFamily="18" charset="0"/>
                <a:cs typeface="Times New Roman" pitchFamily="18" charset="0"/>
              </a:rPr>
              <a:t> </a:t>
            </a:r>
            <a:r>
              <a:rPr lang="en-IN" sz="3600" b="1" spc="20" dirty="0">
                <a:latin typeface="Times New Roman" pitchFamily="18" charset="0"/>
                <a:cs typeface="Times New Roman" pitchFamily="18" charset="0"/>
              </a:rPr>
              <a:t>links</a:t>
            </a:r>
            <a:endParaRPr lang="en-IN" sz="3600" b="1" dirty="0">
              <a:latin typeface="Times New Roman" pitchFamily="18" charset="0"/>
              <a:cs typeface="Times New Roman" pitchFamily="18" charset="0"/>
            </a:endParaRPr>
          </a:p>
        </p:txBody>
      </p:sp>
      <p:sp>
        <p:nvSpPr>
          <p:cNvPr id="6" name="TextBox 5"/>
          <p:cNvSpPr txBox="1"/>
          <p:nvPr/>
        </p:nvSpPr>
        <p:spPr>
          <a:xfrm>
            <a:off x="475238" y="1149274"/>
            <a:ext cx="17649645" cy="1200329"/>
          </a:xfrm>
          <a:prstGeom prst="rect">
            <a:avLst/>
          </a:prstGeom>
          <a:noFill/>
        </p:spPr>
        <p:txBody>
          <a:bodyPr wrap="square" lIns="91440" tIns="45720" rIns="91440" bIns="45720" rtlCol="0" anchor="t">
            <a:spAutoFit/>
          </a:bodyPr>
          <a:lstStyle/>
          <a:p>
            <a:pPr marL="457200" indent="-457200">
              <a:buAutoNum type="arabicPeriod"/>
            </a:pPr>
            <a:r>
              <a:rPr lang="en-IN" sz="2400">
                <a:ea typeface="+mn-lt"/>
                <a:cs typeface="+mn-lt"/>
                <a:hlinkClick r:id="rId2"/>
              </a:rPr>
              <a:t>https://youtube.com/playlist?list=PLfFghEzKVmjuhQwKhYXvdU94GSU-6Jcjr&amp;si=0aPFas9u3dshjous</a:t>
            </a:r>
            <a:endParaRPr lang="en-US">
              <a:ea typeface="+mn-lt"/>
              <a:cs typeface="+mn-lt"/>
            </a:endParaRPr>
          </a:p>
          <a:p>
            <a:pPr marL="457200" indent="-457200">
              <a:buAutoNum type="arabicPeriod"/>
            </a:pPr>
            <a:r>
              <a:rPr lang="en-IN" sz="2400">
                <a:ea typeface="+mn-lt"/>
                <a:cs typeface="+mn-lt"/>
                <a:hlinkClick r:id="rId3"/>
              </a:rPr>
              <a:t>https://youtu.be/GtyBiNMZtQo?si=FRp8GHjJvK8B-6zn</a:t>
            </a:r>
            <a:endParaRPr lang="en-IN" sz="2400">
              <a:ea typeface="+mn-lt"/>
              <a:cs typeface="+mn-lt"/>
            </a:endParaRPr>
          </a:p>
          <a:p>
            <a:pPr marL="457200" indent="-457200">
              <a:buAutoNum type="arabicPeriod"/>
            </a:pPr>
            <a:r>
              <a:rPr lang="en-IN" sz="2400">
                <a:ea typeface="+mn-lt"/>
                <a:cs typeface="+mn-lt"/>
                <a:hlinkClick r:id="rId4"/>
              </a:rPr>
              <a:t>https://youtu.be/Lq6ik1WHRtQ?si=M8iVIOQ2SpyucbR7</a:t>
            </a:r>
            <a:endParaRPr lang="en-IN" sz="2400">
              <a:ea typeface="+mn-lt"/>
              <a:cs typeface="+mn-lt"/>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19F5204-AD80-44C0-8CAE-7BF30CCA4C43}" type="datetime3">
              <a:rPr lang="en-US" smtClean="0"/>
              <a:pPr/>
              <a:t>21 September 2024</a:t>
            </a:fld>
            <a:endParaRPr lang="en-US"/>
          </a:p>
        </p:txBody>
      </p:sp>
      <p:sp>
        <p:nvSpPr>
          <p:cNvPr id="3" name="Footer Placeholder 2"/>
          <p:cNvSpPr>
            <a:spLocks noGrp="1"/>
          </p:cNvSpPr>
          <p:nvPr>
            <p:ph type="ftr" sz="quarter" idx="11"/>
          </p:nvPr>
        </p:nvSpPr>
        <p:spPr/>
        <p:txBody>
          <a:bodyPr/>
          <a:lstStyle/>
          <a:p>
            <a:r>
              <a:rPr lang="en-IN"/>
              <a:t>DEPARTMENT OF COMPUTER SCIENCE &amp; ENGINEERING   / AI DRIVEN HEALTH MANAGEMENT</a:t>
            </a:r>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38</a:t>
            </a:fld>
            <a:endParaRPr lang="en-US"/>
          </a:p>
        </p:txBody>
      </p:sp>
      <p:sp>
        <p:nvSpPr>
          <p:cNvPr id="5" name="Rectangle 4"/>
          <p:cNvSpPr/>
          <p:nvPr/>
        </p:nvSpPr>
        <p:spPr>
          <a:xfrm>
            <a:off x="4763686" y="469961"/>
            <a:ext cx="9575769" cy="646331"/>
          </a:xfrm>
          <a:prstGeom prst="rect">
            <a:avLst/>
          </a:prstGeom>
        </p:spPr>
        <p:txBody>
          <a:bodyPr wrap="square">
            <a:spAutoFit/>
          </a:bodyPr>
          <a:lstStyle/>
          <a:p>
            <a:r>
              <a:rPr lang="en-IN" sz="3600" b="1">
                <a:latin typeface="Times New Roman" pitchFamily="18" charset="0"/>
                <a:cs typeface="Times New Roman" pitchFamily="18" charset="0"/>
              </a:rPr>
              <a:t>REFERENCES</a:t>
            </a:r>
            <a:endParaRPr lang="en-IN" sz="3600" b="1"/>
          </a:p>
        </p:txBody>
      </p:sp>
      <p:sp>
        <p:nvSpPr>
          <p:cNvPr id="7" name="Rectangle 6"/>
          <p:cNvSpPr/>
          <p:nvPr/>
        </p:nvSpPr>
        <p:spPr>
          <a:xfrm>
            <a:off x="1487343" y="7369525"/>
            <a:ext cx="184731" cy="369332"/>
          </a:xfrm>
          <a:prstGeom prst="rect">
            <a:avLst/>
          </a:prstGeom>
        </p:spPr>
        <p:txBody>
          <a:bodyPr wrap="none" lIns="91440" tIns="45720" rIns="91440" bIns="45720" anchor="t">
            <a:spAutoFit/>
          </a:bodyPr>
          <a:lstStyle/>
          <a:p>
            <a:endParaRPr lang="en-IN" b="1">
              <a:latin typeface="Times New Roman" pitchFamily="18" charset="0"/>
              <a:cs typeface="Times New Roman" pitchFamily="18" charset="0"/>
            </a:endParaRPr>
          </a:p>
        </p:txBody>
      </p:sp>
      <p:sp>
        <p:nvSpPr>
          <p:cNvPr id="10" name="TextBox 9">
            <a:extLst>
              <a:ext uri="{FF2B5EF4-FFF2-40B4-BE49-F238E27FC236}">
                <a16:creationId xmlns:a16="http://schemas.microsoft.com/office/drawing/2014/main" xmlns="" id="{852F7F07-8FF2-83B6-763A-BC6F09D91F0F}"/>
              </a:ext>
            </a:extLst>
          </p:cNvPr>
          <p:cNvSpPr txBox="1"/>
          <p:nvPr/>
        </p:nvSpPr>
        <p:spPr>
          <a:xfrm>
            <a:off x="774915" y="1297982"/>
            <a:ext cx="16660677" cy="569386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GB" sz="2800" b="1">
                <a:solidFill>
                  <a:srgbClr val="006699"/>
                </a:solidFill>
                <a:latin typeface="Arial"/>
                <a:cs typeface="Arial"/>
                <a:hlinkClick r:id="rId2"/>
              </a:rPr>
              <a:t>[</a:t>
            </a:r>
            <a:r>
              <a:rPr lang="en-GB" sz="2800" b="1">
                <a:solidFill>
                  <a:srgbClr val="006699"/>
                </a:solidFill>
                <a:latin typeface="Arial"/>
                <a:cs typeface="Arial"/>
                <a:hlinkClick r:id="rId2">
                  <a:extLst>
                    <a:ext uri="{A12FA001-AC4F-418D-AE19-62706E023703}">
                      <ahyp:hlinkClr xmlns:ahyp="http://schemas.microsoft.com/office/drawing/2018/hyperlinkcolor" xmlns="" val="tx"/>
                    </a:ext>
                  </a:extLst>
                </a:hlinkClick>
              </a:rPr>
              <a:t>1] </a:t>
            </a:r>
            <a:r>
              <a:rPr lang="en-GB" sz="2800" b="1" u="sng">
                <a:solidFill>
                  <a:srgbClr val="2997E2"/>
                </a:solidFill>
                <a:latin typeface="Arial"/>
                <a:cs typeface="Arial"/>
                <a:hlinkClick r:id="rId2">
                  <a:extLst>
                    <a:ext uri="{A12FA001-AC4F-418D-AE19-62706E023703}">
                      <ahyp:hlinkClr xmlns:ahyp="http://schemas.microsoft.com/office/drawing/2018/hyperlinkcolor" xmlns="" val="tx"/>
                    </a:ext>
                  </a:extLst>
                </a:hlinkClick>
              </a:rPr>
              <a:t>A</a:t>
            </a:r>
            <a:r>
              <a:rPr lang="en-GB" sz="2800" b="1">
                <a:solidFill>
                  <a:srgbClr val="2997E2"/>
                </a:solidFill>
                <a:latin typeface="Arial"/>
                <a:cs typeface="Arial"/>
                <a:hlinkClick r:id="rId2">
                  <a:extLst>
                    <a:ext uri="{A12FA001-AC4F-418D-AE19-62706E023703}">
                      <ahyp:hlinkClr xmlns:ahyp="http://schemas.microsoft.com/office/drawing/2018/hyperlinkcolor" xmlns="" val="tx"/>
                    </a:ext>
                  </a:extLst>
                </a:hlinkClick>
              </a:rPr>
              <a:t> Smart Research Framework for Local Undergraduate Colleges’  Literacy Survey Based on</a:t>
            </a:r>
            <a:endParaRPr lang="en-US"/>
          </a:p>
          <a:p>
            <a:pPr algn="just"/>
            <a:r>
              <a:rPr lang="en-GB" sz="2800" b="1" u="sng">
                <a:solidFill>
                  <a:srgbClr val="2997E2"/>
                </a:solidFill>
                <a:latin typeface="Arial"/>
                <a:cs typeface="Arial"/>
                <a:hlinkClick r:id="rId3"/>
              </a:rPr>
              <a:t>Distributed Data Collection </a:t>
            </a:r>
            <a:r>
              <a:rPr lang="en-GB" sz="2800" b="1">
                <a:solidFill>
                  <a:srgbClr val="2997E2"/>
                </a:solidFill>
                <a:latin typeface="Arial"/>
                <a:cs typeface="Arial"/>
                <a:hlinkClick r:id="rId3"/>
              </a:rPr>
              <a:t>System</a:t>
            </a:r>
            <a:r>
              <a:rPr lang="en-GB" sz="2800" u="sng">
                <a:solidFill>
                  <a:srgbClr val="2997E2"/>
                </a:solidFill>
                <a:latin typeface="Calibri"/>
                <a:cs typeface="Calibri"/>
                <a:hlinkClick r:id="rId3"/>
              </a:rPr>
              <a:t>Zili Niu</a:t>
            </a:r>
            <a:r>
              <a:rPr lang="en-GB" sz="2800">
                <a:solidFill>
                  <a:srgbClr val="2997E2"/>
                </a:solidFill>
                <a:ea typeface="+mn-lt"/>
                <a:cs typeface="+mn-lt"/>
                <a:hlinkClick r:id="rId3"/>
              </a:rPr>
              <a:t>2022 Second International Conference on Artificial Intelligence </a:t>
            </a:r>
            <a:r>
              <a:rPr lang="en-GB" sz="2800" u="sng">
                <a:solidFill>
                  <a:srgbClr val="2997E2"/>
                </a:solidFill>
                <a:ea typeface="+mn-lt"/>
                <a:cs typeface="+mn-lt"/>
                <a:hlinkClick r:id="rId3"/>
              </a:rPr>
              <a:t>and Smart Energy (ICAIS)</a:t>
            </a:r>
            <a:r>
              <a:rPr lang="en-GB" sz="2800">
                <a:solidFill>
                  <a:srgbClr val="2997E2"/>
                </a:solidFill>
                <a:ea typeface="+mn-lt"/>
                <a:cs typeface="+mn-lt"/>
              </a:rPr>
              <a:t> </a:t>
            </a:r>
            <a:endParaRPr lang="en-GB">
              <a:cs typeface="Calibri"/>
            </a:endParaRPr>
          </a:p>
          <a:p>
            <a:pPr algn="just"/>
            <a:r>
              <a:rPr lang="en-GB" sz="2800" b="1">
                <a:solidFill>
                  <a:srgbClr val="006699"/>
                </a:solidFill>
                <a:latin typeface="Arial"/>
                <a:cs typeface="Arial"/>
                <a:hlinkClick r:id="rId4"/>
              </a:rPr>
              <a:t>[</a:t>
            </a:r>
            <a:r>
              <a:rPr lang="en-GB" sz="2800" b="1">
                <a:solidFill>
                  <a:srgbClr val="006699"/>
                </a:solidFill>
                <a:latin typeface="Arial"/>
                <a:cs typeface="Arial"/>
                <a:hlinkClick r:id="rId4">
                  <a:extLst>
                    <a:ext uri="{A12FA001-AC4F-418D-AE19-62706E023703}">
                      <ahyp:hlinkClr xmlns:ahyp="http://schemas.microsoft.com/office/drawing/2018/hyperlinkcolor" xmlns="" val="tx"/>
                    </a:ext>
                  </a:extLst>
                </a:hlinkClick>
              </a:rPr>
              <a:t>2] </a:t>
            </a:r>
            <a:r>
              <a:rPr lang="en-GB" sz="2800" b="1">
                <a:solidFill>
                  <a:srgbClr val="2997E2"/>
                </a:solidFill>
                <a:latin typeface="Arial"/>
                <a:cs typeface="Arial"/>
                <a:hlinkClick r:id="rId4">
                  <a:extLst>
                    <a:ext uri="{A12FA001-AC4F-418D-AE19-62706E023703}">
                      <ahyp:hlinkClr xmlns:ahyp="http://schemas.microsoft.com/office/drawing/2018/hyperlinkcolor" xmlns="" val="tx"/>
                    </a:ext>
                  </a:extLst>
                </a:hlinkClick>
              </a:rPr>
              <a:t>Exploring the Role of the Internet,  Quality and Communication in Shaping Mental Health:</a:t>
            </a:r>
            <a:r>
              <a:rPr lang="en-GB" sz="2800">
                <a:solidFill>
                  <a:srgbClr val="2997E2"/>
                </a:solidFill>
                <a:latin typeface="Arial"/>
                <a:cs typeface="Arial"/>
              </a:rPr>
              <a:t> </a:t>
            </a:r>
            <a:endParaRPr lang="en-GB">
              <a:cs typeface="Calibri"/>
            </a:endParaRPr>
          </a:p>
          <a:p>
            <a:pPr algn="just"/>
            <a:r>
              <a:rPr lang="en-GB" sz="2800" b="1">
                <a:solidFill>
                  <a:srgbClr val="2997E2"/>
                </a:solidFill>
                <a:latin typeface="Arial"/>
                <a:cs typeface="Arial"/>
                <a:hlinkClick r:id="rId4"/>
              </a:rPr>
              <a:t>Analysis of the</a:t>
            </a:r>
            <a:r>
              <a:rPr lang="en-GB" sz="2800" b="1">
                <a:solidFill>
                  <a:srgbClr val="2997E2"/>
                </a:solidFill>
                <a:latin typeface="Arial"/>
                <a:cs typeface="Arial"/>
              </a:rPr>
              <a:t>  </a:t>
            </a:r>
            <a:r>
              <a:rPr lang="en-GB" sz="2800" b="1">
                <a:solidFill>
                  <a:srgbClr val="2997E2"/>
                </a:solidFill>
                <a:latin typeface="Arial"/>
                <a:cs typeface="Arial"/>
                <a:hlinkClick r:id="rId4"/>
              </a:rPr>
              <a:t>Information National Trends Survey</a:t>
            </a:r>
            <a:r>
              <a:rPr lang="en-GB" sz="2800" b="1">
                <a:solidFill>
                  <a:srgbClr val="2997E2"/>
                </a:solidFill>
                <a:latin typeface="Arial"/>
                <a:cs typeface="Arial"/>
              </a:rPr>
              <a:t> </a:t>
            </a:r>
            <a:r>
              <a:rPr lang="en-GB" sz="2800" u="sng">
                <a:solidFill>
                  <a:srgbClr val="2997E2"/>
                </a:solidFill>
                <a:latin typeface="Calibri"/>
                <a:cs typeface="Calibri"/>
                <a:hlinkClick r:id="rId5"/>
              </a:rPr>
              <a:t>Avishek Choudhury</a:t>
            </a:r>
            <a:r>
              <a:rPr lang="en-GB" sz="2800">
                <a:solidFill>
                  <a:srgbClr val="2997E2"/>
                </a:solidFill>
                <a:latin typeface="Calibri"/>
                <a:cs typeface="Calibri"/>
                <a:hlinkClick r:id="rId4"/>
              </a:rPr>
              <a:t>;</a:t>
            </a:r>
            <a:r>
              <a:rPr lang="en-GB" sz="2800" u="sng">
                <a:solidFill>
                  <a:srgbClr val="2997E2"/>
                </a:solidFill>
                <a:latin typeface="Calibri"/>
                <a:cs typeface="Calibri"/>
                <a:hlinkClick r:id="rId6"/>
              </a:rPr>
              <a:t>Onur Asan</a:t>
            </a:r>
            <a:r>
              <a:rPr lang="en-GB" sz="2800">
                <a:solidFill>
                  <a:srgbClr val="2997E2"/>
                </a:solidFill>
                <a:latin typeface="Calibri"/>
                <a:cs typeface="Calibri"/>
                <a:hlinkClick r:id="rId4"/>
              </a:rPr>
              <a:t>;</a:t>
            </a:r>
            <a:r>
              <a:rPr lang="en-GB" sz="2800" u="sng">
                <a:solidFill>
                  <a:srgbClr val="2997E2"/>
                </a:solidFill>
                <a:latin typeface="Calibri"/>
                <a:cs typeface="Calibri"/>
                <a:hlinkClick r:id="rId7"/>
              </a:rPr>
              <a:t>Turki Alelyani</a:t>
            </a:r>
            <a:r>
              <a:rPr lang="en-GB" sz="2800">
                <a:solidFill>
                  <a:srgbClr val="2997E2"/>
                </a:solidFill>
                <a:latin typeface="Calibri"/>
                <a:cs typeface="Calibri"/>
              </a:rPr>
              <a:t> </a:t>
            </a:r>
            <a:endParaRPr lang="en-GB">
              <a:cs typeface="Calibri"/>
            </a:endParaRPr>
          </a:p>
          <a:p>
            <a:pPr algn="just"/>
            <a:r>
              <a:rPr lang="en-GB" sz="2800">
                <a:solidFill>
                  <a:srgbClr val="2997E2"/>
                </a:solidFill>
                <a:ea typeface="+mn-lt"/>
                <a:cs typeface="+mn-lt"/>
                <a:hlinkClick r:id="rId8"/>
              </a:rPr>
              <a:t>IEEE Journal of Biomedical and  </a:t>
            </a:r>
            <a:r>
              <a:rPr lang="en-GB" sz="2800" u="sng">
                <a:solidFill>
                  <a:srgbClr val="2997E2"/>
                </a:solidFill>
                <a:ea typeface="+mn-lt"/>
                <a:cs typeface="+mn-lt"/>
                <a:hlinkClick r:id="rId8"/>
              </a:rPr>
              <a:t>Informatics</a:t>
            </a:r>
            <a:r>
              <a:rPr lang="en-GB" sz="2800">
                <a:solidFill>
                  <a:srgbClr val="2997E2"/>
                </a:solidFill>
                <a:ea typeface="+mn-lt"/>
                <a:cs typeface="+mn-lt"/>
              </a:rPr>
              <a:t> </a:t>
            </a:r>
            <a:endParaRPr lang="en-GB">
              <a:cs typeface="Calibri"/>
            </a:endParaRPr>
          </a:p>
          <a:p>
            <a:pPr algn="just"/>
            <a:r>
              <a:rPr lang="en-GB" sz="2800" b="1" u="sng">
                <a:solidFill>
                  <a:srgbClr val="2997E2"/>
                </a:solidFill>
                <a:latin typeface="Arial"/>
                <a:cs typeface="Arial"/>
                <a:hlinkClick r:id="rId9"/>
              </a:rPr>
              <a:t>[3] Measuring</a:t>
            </a:r>
            <a:r>
              <a:rPr lang="en-GB" sz="2800" b="1">
                <a:solidFill>
                  <a:srgbClr val="2997E2"/>
                </a:solidFill>
                <a:latin typeface="Arial"/>
                <a:cs typeface="Arial"/>
                <a:hlinkClick r:id="rId9"/>
              </a:rPr>
              <a:t> Digital  Literacy in Hungary: A Scoping Review </a:t>
            </a:r>
            <a:r>
              <a:rPr lang="en-GB" sz="2800" u="sng">
                <a:solidFill>
                  <a:srgbClr val="2997E2"/>
                </a:solidFill>
                <a:latin typeface="Calibri"/>
                <a:cs typeface="Calibri"/>
                <a:hlinkClick r:id="rId9"/>
              </a:rPr>
              <a:t>Mariann Békésy</a:t>
            </a:r>
            <a:r>
              <a:rPr lang="en-GB" sz="2800">
                <a:solidFill>
                  <a:srgbClr val="2997E2"/>
                </a:solidFill>
                <a:latin typeface="Calibri"/>
                <a:cs typeface="Calibri"/>
                <a:hlinkClick r:id="rId9"/>
              </a:rPr>
              <a:t> </a:t>
            </a:r>
            <a:r>
              <a:rPr lang="en-GB" sz="2800">
                <a:solidFill>
                  <a:srgbClr val="2997E2"/>
                </a:solidFill>
                <a:ea typeface="+mn-lt"/>
                <a:cs typeface="+mn-lt"/>
                <a:hlinkClick r:id="rId9"/>
              </a:rPr>
              <a:t>2022 IEEE 20th</a:t>
            </a:r>
            <a:r>
              <a:rPr lang="en-GB" sz="2800">
                <a:solidFill>
                  <a:srgbClr val="2997E2"/>
                </a:solidFill>
                <a:ea typeface="+mn-lt"/>
                <a:cs typeface="+mn-lt"/>
              </a:rPr>
              <a:t> </a:t>
            </a:r>
            <a:endParaRPr lang="en-GB">
              <a:cs typeface="Calibri"/>
            </a:endParaRPr>
          </a:p>
          <a:p>
            <a:pPr algn="just"/>
            <a:r>
              <a:rPr lang="en-GB" sz="2800">
                <a:solidFill>
                  <a:srgbClr val="2997E2"/>
                </a:solidFill>
                <a:ea typeface="+mn-lt"/>
                <a:cs typeface="+mn-lt"/>
                <a:hlinkClick r:id="rId9"/>
              </a:rPr>
              <a:t>Jubilee International Symposium on Intelligent Systems and Informatics (SISY)</a:t>
            </a:r>
            <a:r>
              <a:rPr lang="en-GB" sz="2800">
                <a:solidFill>
                  <a:srgbClr val="2997E2"/>
                </a:solidFill>
                <a:ea typeface="+mn-lt"/>
                <a:cs typeface="+mn-lt"/>
              </a:rPr>
              <a:t> </a:t>
            </a:r>
            <a:endParaRPr lang="en-GB">
              <a:cs typeface="Calibri"/>
            </a:endParaRPr>
          </a:p>
          <a:p>
            <a:pPr algn="just"/>
            <a:r>
              <a:rPr lang="en-GB" sz="2800" b="1" u="sng">
                <a:solidFill>
                  <a:srgbClr val="2997E2"/>
                </a:solidFill>
                <a:latin typeface="Arial"/>
                <a:cs typeface="Arial"/>
                <a:hlinkClick r:id="rId10"/>
              </a:rPr>
              <a:t>[</a:t>
            </a:r>
            <a:r>
              <a:rPr lang="en-GB" sz="2800" b="1">
                <a:solidFill>
                  <a:srgbClr val="2997E2"/>
                </a:solidFill>
                <a:latin typeface="Arial"/>
                <a:cs typeface="Arial"/>
                <a:hlinkClick r:id="rId10"/>
              </a:rPr>
              <a:t>4] Artificial Intelligence-Based  Education and Management System for Patients with Chronic</a:t>
            </a:r>
            <a:r>
              <a:rPr lang="en-GB" sz="2800">
                <a:solidFill>
                  <a:srgbClr val="2997E2"/>
                </a:solidFill>
                <a:latin typeface="Arial"/>
                <a:cs typeface="Arial"/>
              </a:rPr>
              <a:t> </a:t>
            </a:r>
            <a:endParaRPr lang="en-GB">
              <a:cs typeface="Calibri"/>
            </a:endParaRPr>
          </a:p>
          <a:p>
            <a:pPr algn="just"/>
            <a:r>
              <a:rPr lang="en-GB" sz="2800" b="1" u="sng">
                <a:solidFill>
                  <a:srgbClr val="2997E2"/>
                </a:solidFill>
                <a:latin typeface="Arial"/>
                <a:cs typeface="Arial"/>
                <a:hlinkClick r:id="rId11"/>
              </a:rPr>
              <a:t>  </a:t>
            </a:r>
            <a:r>
              <a:rPr lang="en-GB" sz="2800" b="1">
                <a:solidFill>
                  <a:srgbClr val="2997E2"/>
                </a:solidFill>
                <a:latin typeface="Arial"/>
                <a:cs typeface="Arial"/>
                <a:hlinkClick r:id="rId11"/>
              </a:rPr>
              <a:t>Diseases</a:t>
            </a:r>
            <a:r>
              <a:rPr lang="en-GB" sz="2800" u="sng">
                <a:solidFill>
                  <a:srgbClr val="2997E2"/>
                </a:solidFill>
                <a:latin typeface="Calibri"/>
                <a:cs typeface="Calibri"/>
                <a:hlinkClick r:id="rId11"/>
              </a:rPr>
              <a:t>Lingyu Wang</a:t>
            </a:r>
            <a:r>
              <a:rPr lang="en-GB" sz="2800">
                <a:solidFill>
                  <a:srgbClr val="2997E2"/>
                </a:solidFill>
                <a:latin typeface="Calibri"/>
                <a:cs typeface="Calibri"/>
                <a:hlinkClick r:id="rId11"/>
              </a:rPr>
              <a:t>;</a:t>
            </a:r>
            <a:r>
              <a:rPr lang="en-GB" sz="2800" u="sng">
                <a:solidFill>
                  <a:srgbClr val="2997E2"/>
                </a:solidFill>
                <a:latin typeface="Calibri"/>
                <a:cs typeface="Calibri"/>
                <a:hlinkClick r:id="rId11"/>
              </a:rPr>
              <a:t>Xi Jiang</a:t>
            </a:r>
            <a:r>
              <a:rPr lang="en-GB" sz="2800">
                <a:solidFill>
                  <a:srgbClr val="2997E2"/>
                </a:solidFill>
                <a:latin typeface="Calibri"/>
                <a:cs typeface="Calibri"/>
                <a:hlinkClick r:id="rId11"/>
              </a:rPr>
              <a:t>;</a:t>
            </a:r>
            <a:r>
              <a:rPr lang="en-GB" sz="2800" u="sng">
                <a:solidFill>
                  <a:srgbClr val="2997E2"/>
                </a:solidFill>
                <a:latin typeface="Calibri"/>
                <a:cs typeface="Calibri"/>
                <a:hlinkClick r:id="rId11"/>
              </a:rPr>
              <a:t>Tuaner Zhang</a:t>
            </a:r>
            <a:r>
              <a:rPr lang="en-GB" sz="2800">
                <a:solidFill>
                  <a:srgbClr val="2997E2"/>
                </a:solidFill>
                <a:latin typeface="Calibri"/>
                <a:cs typeface="Calibri"/>
                <a:hlinkClick r:id="rId11"/>
              </a:rPr>
              <a:t>;</a:t>
            </a:r>
            <a:r>
              <a:rPr lang="en-GB" sz="2800" u="sng">
                <a:solidFill>
                  <a:srgbClr val="2997E2"/>
                </a:solidFill>
                <a:latin typeface="Calibri"/>
                <a:cs typeface="Calibri"/>
                <a:hlinkClick r:id="rId11"/>
              </a:rPr>
              <a:t>Xiaozhu Wang</a:t>
            </a:r>
            <a:r>
              <a:rPr lang="en-GB" sz="2800">
                <a:solidFill>
                  <a:srgbClr val="2997E2"/>
                </a:solidFill>
                <a:latin typeface="Calibri"/>
                <a:cs typeface="Calibri"/>
                <a:hlinkClick r:id="rId11"/>
              </a:rPr>
              <a:t>;</a:t>
            </a:r>
            <a:r>
              <a:rPr lang="en-GB" sz="2800" u="sng">
                <a:solidFill>
                  <a:srgbClr val="2997E2"/>
                </a:solidFill>
                <a:latin typeface="Calibri"/>
                <a:cs typeface="Calibri"/>
                <a:hlinkClick r:id="rId11"/>
              </a:rPr>
              <a:t>K S Shashidhar</a:t>
            </a:r>
            <a:r>
              <a:rPr lang="en-GB" sz="2800">
                <a:solidFill>
                  <a:srgbClr val="2997E2"/>
                </a:solidFill>
                <a:latin typeface="Calibri"/>
                <a:cs typeface="Calibri"/>
                <a:hlinkClick r:id="rId11"/>
              </a:rPr>
              <a:t> </a:t>
            </a:r>
            <a:r>
              <a:rPr lang="en-GB" sz="2800">
                <a:solidFill>
                  <a:srgbClr val="2997E2"/>
                </a:solidFill>
                <a:ea typeface="+mn-lt"/>
                <a:cs typeface="+mn-lt"/>
                <a:hlinkClick r:id="rId11"/>
              </a:rPr>
              <a:t>2022 International Conference on Knowledge Engineering and Communication Systems (ICKES)</a:t>
            </a:r>
            <a:r>
              <a:rPr lang="en-GB" sz="2800">
                <a:solidFill>
                  <a:srgbClr val="2997E2"/>
                </a:solidFill>
                <a:ea typeface="+mn-lt"/>
                <a:cs typeface="+mn-lt"/>
              </a:rPr>
              <a:t> </a:t>
            </a:r>
            <a:endParaRPr lang="en-GB">
              <a:cs typeface="Calibri"/>
            </a:endParaRPr>
          </a:p>
          <a:p>
            <a:pPr algn="just"/>
            <a:endParaRPr lang="en-GB" sz="2800" b="1" u="sng">
              <a:solidFill>
                <a:srgbClr val="2997E2"/>
              </a:solidFill>
              <a:latin typeface="Arial"/>
              <a:cs typeface="Arial"/>
            </a:endParaRPr>
          </a:p>
          <a:p>
            <a:pPr algn="just"/>
            <a:endParaRPr lang="en-GB" sz="2800" b="1">
              <a:solidFill>
                <a:srgbClr val="2997E2"/>
              </a:solidFill>
              <a:latin typeface="Arial"/>
              <a:cs typeface="Aria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234547" y="3345873"/>
            <a:ext cx="4592782" cy="923330"/>
          </a:xfrm>
          <a:prstGeom prst="rect">
            <a:avLst/>
          </a:prstGeom>
          <a:noFill/>
        </p:spPr>
        <p:txBody>
          <a:bodyPr wrap="square" rtlCol="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r>
              <a:rPr lang="en-IN" sz="5400" b="1" spc="50" dirty="0">
                <a:ln w="11430"/>
                <a:solidFill>
                  <a:srgbClr val="002060"/>
                </a:solidFill>
                <a:effectLst>
                  <a:outerShdw blurRad="76200" dist="50800" dir="5400000" algn="tl" rotWithShape="0">
                    <a:srgbClr val="000000">
                      <a:alpha val="65000"/>
                    </a:srgbClr>
                  </a:outerShdw>
                </a:effectLst>
                <a:latin typeface="Times New Roman" pitchFamily="18" charset="0"/>
                <a:cs typeface="Times New Roman" pitchFamily="18" charset="0"/>
              </a:rPr>
              <a:t>THANK YOU</a:t>
            </a:r>
          </a:p>
        </p:txBody>
      </p:sp>
      <p:pic>
        <p:nvPicPr>
          <p:cNvPr id="6" name="Picture 3" descr="C:\Users\Sharad\Desktop\download veltech.png"/>
          <p:cNvPicPr>
            <a:picLocks noChangeAspect="1" noChangeArrowheads="1"/>
          </p:cNvPicPr>
          <p:nvPr/>
        </p:nvPicPr>
        <p:blipFill>
          <a:blip r:embed="rId2"/>
          <a:srcRect/>
          <a:stretch>
            <a:fillRect/>
          </a:stretch>
        </p:blipFill>
        <p:spPr bwMode="auto">
          <a:xfrm>
            <a:off x="11668264" y="6982691"/>
            <a:ext cx="4295554" cy="1438275"/>
          </a:xfrm>
          <a:prstGeom prst="rect">
            <a:avLst/>
          </a:prstGeom>
          <a:noFill/>
        </p:spPr>
      </p:pic>
      <p:sp>
        <p:nvSpPr>
          <p:cNvPr id="9" name="Slide Number Placeholder 8">
            <a:extLst>
              <a:ext uri="{FF2B5EF4-FFF2-40B4-BE49-F238E27FC236}">
                <a16:creationId xmlns:a16="http://schemas.microsoft.com/office/drawing/2014/main" xmlns="" id="{DE467E1A-CA3B-20EC-133C-FDE72F8F5F6A}"/>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39</a:t>
            </a:fld>
            <a:endParaRPr lang="en-US"/>
          </a:p>
        </p:txBody>
      </p:sp>
      <p:sp>
        <p:nvSpPr>
          <p:cNvPr id="10" name="Footer Placeholder 9">
            <a:extLst>
              <a:ext uri="{FF2B5EF4-FFF2-40B4-BE49-F238E27FC236}">
                <a16:creationId xmlns:a16="http://schemas.microsoft.com/office/drawing/2014/main" xmlns="" id="{C085D79C-5367-5D11-F316-8E41FBE4E674}"/>
              </a:ext>
            </a:extLst>
          </p:cNvPr>
          <p:cNvSpPr>
            <a:spLocks noGrp="1"/>
          </p:cNvSpPr>
          <p:nvPr>
            <p:ph type="ftr" sz="quarter" idx="11"/>
          </p:nvPr>
        </p:nvSpPr>
        <p:spPr/>
        <p:txBody>
          <a:bodyPr/>
          <a:lstStyle/>
          <a:p>
            <a:r>
              <a:rPr lang="en-IN" dirty="0"/>
              <a:t>DEPARTMENT OF COMPUTER SCIENCE &amp; ENGINEERING   / AI DRIVEN HEALTH MANAGEMENT</a:t>
            </a:r>
          </a:p>
        </p:txBody>
      </p:sp>
      <p:sp>
        <p:nvSpPr>
          <p:cNvPr id="11" name="Date Placeholder 10">
            <a:extLst>
              <a:ext uri="{FF2B5EF4-FFF2-40B4-BE49-F238E27FC236}">
                <a16:creationId xmlns:a16="http://schemas.microsoft.com/office/drawing/2014/main" xmlns="" id="{245F8EC2-D106-5A27-3961-508236D30CF6}"/>
              </a:ext>
            </a:extLst>
          </p:cNvPr>
          <p:cNvSpPr>
            <a:spLocks noGrp="1"/>
          </p:cNvSpPr>
          <p:nvPr>
            <p:ph type="dt" sz="half" idx="10"/>
          </p:nvPr>
        </p:nvSpPr>
        <p:spPr/>
        <p:txBody>
          <a:bodyPr/>
          <a:lstStyle/>
          <a:p>
            <a:fld id="{6E5BF1F5-D40A-4B11-BD88-DDAD98A08C30}" type="datetime3">
              <a:rPr lang="en-US" smtClean="0"/>
              <a:pPr/>
              <a:t>21 September 2024</a:t>
            </a:fld>
            <a:endParaRPr lang="en-US" dirty="0"/>
          </a:p>
        </p:txBody>
      </p:sp>
      <p:pic>
        <p:nvPicPr>
          <p:cNvPr id="12" name="Picture 2" descr="C:\Users\Sharad\Desktop\Logo-Final-A veltech.png">
            <a:extLst>
              <a:ext uri="{FF2B5EF4-FFF2-40B4-BE49-F238E27FC236}">
                <a16:creationId xmlns:a16="http://schemas.microsoft.com/office/drawing/2014/main" xmlns="" id="{02DAE25E-C86A-BBED-9DA8-E19B5DADF85E}"/>
              </a:ext>
            </a:extLst>
          </p:cNvPr>
          <p:cNvPicPr>
            <a:picLocks noChangeAspect="1" noChangeArrowheads="1"/>
          </p:cNvPicPr>
          <p:nvPr/>
        </p:nvPicPr>
        <p:blipFill>
          <a:blip r:embed="rId3"/>
          <a:srcRect/>
          <a:stretch>
            <a:fillRect/>
          </a:stretch>
        </p:blipFill>
        <p:spPr bwMode="auto">
          <a:xfrm>
            <a:off x="16449323" y="7193392"/>
            <a:ext cx="1160907" cy="1223246"/>
          </a:xfrm>
          <a:prstGeom prst="rect">
            <a:avLst/>
          </a:prstGeom>
          <a:noFill/>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AFE67F3-EB06-4EB6-9D13-913951A832A8}" type="datetime3">
              <a:rPr lang="en-US" smtClean="0"/>
              <a:pPr/>
              <a:t>21 September 2024</a:t>
            </a:fld>
            <a:endParaRPr lang="en-US"/>
          </a:p>
        </p:txBody>
      </p:sp>
      <p:sp>
        <p:nvSpPr>
          <p:cNvPr id="3" name="Footer Placeholder 2"/>
          <p:cNvSpPr>
            <a:spLocks noGrp="1"/>
          </p:cNvSpPr>
          <p:nvPr>
            <p:ph type="ftr" sz="quarter" idx="11"/>
          </p:nvPr>
        </p:nvSpPr>
        <p:spPr/>
        <p:txBody>
          <a:bodyPr/>
          <a:lstStyle/>
          <a:p>
            <a:r>
              <a:rPr lang="en-IN" dirty="0"/>
              <a:t>DEPARTMENT OF COMPUTER SCIENCE &amp; ENGINEERING   / AI DRIVEN HEALTH MANAGEMENT</a:t>
            </a:r>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4</a:t>
            </a:fld>
            <a:endParaRPr lang="en-US"/>
          </a:p>
        </p:txBody>
      </p:sp>
      <p:sp>
        <p:nvSpPr>
          <p:cNvPr id="5" name="TextBox 4"/>
          <p:cNvSpPr txBox="1"/>
          <p:nvPr/>
        </p:nvSpPr>
        <p:spPr>
          <a:xfrm>
            <a:off x="1085850" y="876301"/>
            <a:ext cx="16363950" cy="11449288"/>
          </a:xfrm>
          <a:prstGeom prst="rect">
            <a:avLst/>
          </a:prstGeom>
          <a:noFill/>
        </p:spPr>
        <p:txBody>
          <a:bodyPr wrap="square" rtlCol="0">
            <a:spAutoFit/>
          </a:bodyPr>
          <a:lstStyle/>
          <a:p>
            <a:pPr algn="just">
              <a:lnSpc>
                <a:spcPct val="150000"/>
              </a:lnSpc>
              <a:buFont typeface="Arial" pitchFamily="34" charset="0"/>
              <a:buChar char="•"/>
            </a:pPr>
            <a:r>
              <a:rPr lang="en-US" sz="2800" dirty="0">
                <a:latin typeface="Times New Roman" pitchFamily="18" charset="0"/>
                <a:cs typeface="Times New Roman" pitchFamily="18" charset="0"/>
              </a:rPr>
              <a:t>The disease information is stored in multiple languages under the same disease key in the database, and users 	can switch between different translations seamlessly.</a:t>
            </a:r>
          </a:p>
          <a:p>
            <a:pPr algn="just">
              <a:lnSpc>
                <a:spcPct val="150000"/>
              </a:lnSpc>
              <a:buFont typeface="Arial" pitchFamily="34" charset="0"/>
              <a:buChar char="•"/>
            </a:pPr>
            <a:r>
              <a:rPr lang="en-US" sz="2800" dirty="0">
                <a:latin typeface="Times New Roman" pitchFamily="18" charset="0"/>
                <a:cs typeface="Times New Roman" pitchFamily="18" charset="0"/>
              </a:rPr>
              <a:t>The system successfully matches symptoms to diseases and retrieves accurate, detailed information about each 	identified disease in the user's preferred language.</a:t>
            </a:r>
          </a:p>
          <a:p>
            <a:pPr algn="just">
              <a:lnSpc>
                <a:spcPct val="150000"/>
              </a:lnSpc>
              <a:buFont typeface="Arial" pitchFamily="34" charset="0"/>
              <a:buChar char="•"/>
            </a:pPr>
            <a:r>
              <a:rPr lang="en-US" sz="2800" dirty="0">
                <a:latin typeface="Times New Roman" pitchFamily="18" charset="0"/>
                <a:cs typeface="Times New Roman" pitchFamily="18" charset="0"/>
              </a:rPr>
              <a:t> It ensures accessibility for non-English-speaking users, and the language-switching feature works seamlessly 	across various devices. </a:t>
            </a:r>
          </a:p>
          <a:p>
            <a:pPr algn="just">
              <a:lnSpc>
                <a:spcPct val="150000"/>
              </a:lnSpc>
              <a:buFont typeface="Arial" pitchFamily="34" charset="0"/>
              <a:buChar char="•"/>
            </a:pPr>
            <a:r>
              <a:rPr lang="en-US" sz="2800" dirty="0">
                <a:latin typeface="Times New Roman" pitchFamily="18" charset="0"/>
                <a:cs typeface="Times New Roman" pitchFamily="18" charset="0"/>
              </a:rPr>
              <a:t>The project offers basic healthcare assistance, helping users make informed decisions about their health.</a:t>
            </a:r>
          </a:p>
          <a:p>
            <a:pPr algn="just">
              <a:lnSpc>
                <a:spcPct val="150000"/>
              </a:lnSpc>
              <a:buFont typeface="Arial" pitchFamily="34" charset="0"/>
              <a:buChar char="•"/>
            </a:pPr>
            <a:r>
              <a:rPr lang="en-US" sz="2800" dirty="0">
                <a:latin typeface="Times New Roman" pitchFamily="18" charset="0"/>
                <a:cs typeface="Times New Roman" pitchFamily="18" charset="0"/>
              </a:rPr>
              <a:t>The Symptom Checker provides a functional solution for delivering healthcare information in a user-friendly 	and  multilingual format. </a:t>
            </a:r>
          </a:p>
          <a:p>
            <a:pPr algn="just">
              <a:lnSpc>
                <a:spcPct val="150000"/>
              </a:lnSpc>
              <a:buFont typeface="Arial" pitchFamily="34" charset="0"/>
              <a:buChar char="•"/>
            </a:pPr>
            <a:r>
              <a:rPr lang="en-US" sz="2800" dirty="0">
                <a:latin typeface="Times New Roman" pitchFamily="18" charset="0"/>
                <a:cs typeface="Times New Roman" pitchFamily="18" charset="0"/>
              </a:rPr>
              <a:t>While the rule-based system effectively addresses common symptoms, future enhancements can include Natural 	Language Processing (NLP) and machine learning for improved accuracy and flexibility. </a:t>
            </a:r>
          </a:p>
          <a:p>
            <a:pPr algn="just">
              <a:lnSpc>
                <a:spcPct val="150000"/>
              </a:lnSpc>
              <a:buFont typeface="Arial" pitchFamily="34" charset="0"/>
              <a:buChar char="•"/>
            </a:pPr>
            <a:r>
              <a:rPr lang="en-US" sz="2800" dirty="0">
                <a:latin typeface="Times New Roman" pitchFamily="18" charset="0"/>
                <a:cs typeface="Times New Roman" pitchFamily="18" charset="0"/>
              </a:rPr>
              <a:t>This system forms a foundation for more advanced healthcare diagnostic tools.</a:t>
            </a:r>
          </a:p>
          <a:p>
            <a:pPr algn="just">
              <a:lnSpc>
                <a:spcPct val="150000"/>
              </a:lnSpc>
              <a:buFont typeface="Arial" pitchFamily="34" charset="0"/>
              <a:buChar char="•"/>
            </a:pPr>
            <a:endParaRPr lang="en-US" sz="2800" dirty="0">
              <a:latin typeface="Times New Roman" pitchFamily="18" charset="0"/>
              <a:cs typeface="Times New Roman" pitchFamily="18" charset="0"/>
            </a:endParaRPr>
          </a:p>
          <a:p>
            <a:pPr algn="just">
              <a:lnSpc>
                <a:spcPct val="150000"/>
              </a:lnSpc>
              <a:buFont typeface="Arial" pitchFamily="34" charset="0"/>
              <a:buChar char="•"/>
            </a:pPr>
            <a:endParaRPr lang="en-US" sz="3200" dirty="0"/>
          </a:p>
          <a:p>
            <a:pPr algn="just">
              <a:lnSpc>
                <a:spcPct val="150000"/>
              </a:lnSpc>
              <a:buFont typeface="Arial" pitchFamily="34" charset="0"/>
              <a:buChar char="•"/>
            </a:pPr>
            <a:endParaRPr lang="en-US" sz="3200" dirty="0">
              <a:latin typeface="Times New Roman" pitchFamily="18" charset="0"/>
              <a:cs typeface="Times New Roman" pitchFamily="18" charset="0"/>
            </a:endParaRPr>
          </a:p>
          <a:p>
            <a:pPr algn="just">
              <a:lnSpc>
                <a:spcPct val="150000"/>
              </a:lnSpc>
              <a:buFont typeface="Arial" pitchFamily="34" charset="0"/>
              <a:buChar char="•"/>
            </a:pPr>
            <a:endParaRPr lang="en-US" sz="3200" dirty="0">
              <a:latin typeface="Times New Roman" pitchFamily="18" charset="0"/>
              <a:cs typeface="Times New Roman" pitchFamily="18" charset="0"/>
            </a:endParaRPr>
          </a:p>
          <a:p>
            <a:pPr algn="just">
              <a:lnSpc>
                <a:spcPct val="150000"/>
              </a:lnSpc>
              <a:buFont typeface="Arial" pitchFamily="34" charset="0"/>
              <a:buChar char="•"/>
            </a:pPr>
            <a:endParaRPr lang="en-US" sz="3200" dirty="0">
              <a:latin typeface="Times New Roman" pitchFamily="18" charset="0"/>
              <a:cs typeface="Times New Roman"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041B25C-4CCC-4C6B-9B24-DBB7E0F44BC9}" type="datetime3">
              <a:rPr lang="en-US" smtClean="0"/>
              <a:pPr/>
              <a:t>21 September 2024</a:t>
            </a:fld>
            <a:endParaRPr lang="en-US"/>
          </a:p>
        </p:txBody>
      </p:sp>
      <p:sp>
        <p:nvSpPr>
          <p:cNvPr id="3" name="Footer Placeholder 2"/>
          <p:cNvSpPr>
            <a:spLocks noGrp="1"/>
          </p:cNvSpPr>
          <p:nvPr>
            <p:ph type="ftr" sz="quarter" idx="11"/>
          </p:nvPr>
        </p:nvSpPr>
        <p:spPr/>
        <p:txBody>
          <a:bodyPr/>
          <a:lstStyle/>
          <a:p>
            <a:r>
              <a:rPr lang="en-IN" dirty="0"/>
              <a:t>DEPARTMENT OF COMPUTER SCIENCE &amp; ENGINEERING   / AI DRIVEN HEALTH MANAGEMENT</a:t>
            </a:r>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5</a:t>
            </a:fld>
            <a:endParaRPr lang="en-US"/>
          </a:p>
        </p:txBody>
      </p:sp>
      <p:sp>
        <p:nvSpPr>
          <p:cNvPr id="5" name="Rectangle 4"/>
          <p:cNvSpPr/>
          <p:nvPr/>
        </p:nvSpPr>
        <p:spPr>
          <a:xfrm>
            <a:off x="806898" y="451550"/>
            <a:ext cx="16940775" cy="2585323"/>
          </a:xfrm>
          <a:prstGeom prst="rect">
            <a:avLst/>
          </a:prstGeom>
        </p:spPr>
        <p:txBody>
          <a:bodyPr wrap="square">
            <a:spAutoFit/>
          </a:bodyPr>
          <a:lstStyle/>
          <a:p>
            <a:pPr lvl="1" algn="ctr">
              <a:lnSpc>
                <a:spcPct val="150000"/>
              </a:lnSpc>
            </a:pPr>
            <a:r>
              <a:rPr lang="en-IN" sz="3600" b="1" dirty="0">
                <a:latin typeface="Times New Roman" pitchFamily="18" charset="0"/>
                <a:cs typeface="Times New Roman" pitchFamily="18" charset="0"/>
              </a:rPr>
              <a:t>OBJECTIVES</a:t>
            </a:r>
          </a:p>
          <a:p>
            <a:pPr lvl="1" algn="ctr">
              <a:lnSpc>
                <a:spcPct val="150000"/>
              </a:lnSpc>
            </a:pPr>
            <a:endParaRPr lang="en-IN" sz="3600" b="1" dirty="0">
              <a:latin typeface="Times New Roman" pitchFamily="18" charset="0"/>
              <a:cs typeface="Times New Roman" pitchFamily="18" charset="0"/>
            </a:endParaRPr>
          </a:p>
          <a:p>
            <a:pPr lvl="1" algn="ctr">
              <a:lnSpc>
                <a:spcPct val="150000"/>
              </a:lnSpc>
            </a:pPr>
            <a:endParaRPr lang="en-IN" sz="3600" b="1" dirty="0">
              <a:latin typeface="Times New Roman" pitchFamily="18" charset="0"/>
              <a:cs typeface="Times New Roman" pitchFamily="18" charset="0"/>
            </a:endParaRPr>
          </a:p>
        </p:txBody>
      </p:sp>
      <p:sp>
        <p:nvSpPr>
          <p:cNvPr id="7" name="TextBox 6"/>
          <p:cNvSpPr txBox="1"/>
          <p:nvPr/>
        </p:nvSpPr>
        <p:spPr>
          <a:xfrm>
            <a:off x="723900" y="1600200"/>
            <a:ext cx="16859250" cy="9048631"/>
          </a:xfrm>
          <a:prstGeom prst="rect">
            <a:avLst/>
          </a:prstGeom>
          <a:noFill/>
        </p:spPr>
        <p:txBody>
          <a:bodyPr wrap="square" rtlCol="0">
            <a:spAutoFit/>
          </a:bodyPr>
          <a:lstStyle/>
          <a:p>
            <a:pPr>
              <a:lnSpc>
                <a:spcPct val="150000"/>
              </a:lnSpc>
            </a:pPr>
            <a:r>
              <a:rPr lang="en-US" sz="3200" b="1" dirty="0">
                <a:latin typeface="Times New Roman" pitchFamily="18" charset="0"/>
                <a:cs typeface="Times New Roman" pitchFamily="18" charset="0"/>
              </a:rPr>
              <a:t>1. Aim of the Project</a:t>
            </a:r>
            <a:endParaRPr lang="en-US" sz="2800" b="1" dirty="0">
              <a:latin typeface="Times New Roman" pitchFamily="18" charset="0"/>
              <a:cs typeface="Times New Roman" pitchFamily="18" charset="0"/>
            </a:endParaRPr>
          </a:p>
          <a:p>
            <a:pPr algn="just">
              <a:lnSpc>
                <a:spcPct val="150000"/>
              </a:lnSpc>
              <a:buFont typeface="Arial" pitchFamily="34" charset="0"/>
              <a:buChar char="•"/>
            </a:pPr>
            <a:r>
              <a:rPr lang="en-US" sz="2800" dirty="0">
                <a:latin typeface="Times New Roman" pitchFamily="18" charset="0"/>
                <a:cs typeface="Times New Roman" pitchFamily="18" charset="0"/>
              </a:rPr>
              <a:t>The aim of this project is to develop a rule-based Symptom Checker that allows users to input their symptoms, 	receive a potential disease diagnosis, and access detailed disease-related information (such as causes, treatments, 	and remedies) in multiple languages.</a:t>
            </a:r>
          </a:p>
          <a:p>
            <a:pPr algn="just">
              <a:lnSpc>
                <a:spcPct val="150000"/>
              </a:lnSpc>
              <a:buFont typeface="Arial" pitchFamily="34" charset="0"/>
              <a:buChar char="•"/>
            </a:pPr>
            <a:r>
              <a:rPr lang="en-US" sz="2800" dirty="0">
                <a:latin typeface="Times New Roman" pitchFamily="18" charset="0"/>
                <a:cs typeface="Times New Roman" pitchFamily="18" charset="0"/>
              </a:rPr>
              <a:t> The project focuses on providing a simple yet accessible healthcare tool for users to gain insight into their health 	conditions, particularly enhancing usability through multilingual support for diverse audiences.</a:t>
            </a:r>
          </a:p>
          <a:p>
            <a:pPr algn="just"/>
            <a:endParaRPr lang="en-US" sz="2800" dirty="0">
              <a:latin typeface="Times New Roman" pitchFamily="18" charset="0"/>
              <a:cs typeface="Times New Roman" pitchFamily="18" charset="0"/>
            </a:endParaRPr>
          </a:p>
          <a:p>
            <a:r>
              <a:rPr lang="en-US" sz="3200" b="1" dirty="0">
                <a:latin typeface="Times New Roman" pitchFamily="18" charset="0"/>
                <a:cs typeface="Times New Roman" pitchFamily="18" charset="0"/>
              </a:rPr>
              <a:t>2. Scope of the Project</a:t>
            </a:r>
          </a:p>
          <a:p>
            <a:pPr algn="just">
              <a:lnSpc>
                <a:spcPct val="150000"/>
              </a:lnSpc>
            </a:pPr>
            <a:r>
              <a:rPr lang="en-US" sz="2800" dirty="0">
                <a:latin typeface="Times New Roman" pitchFamily="18" charset="0"/>
                <a:cs typeface="Times New Roman" pitchFamily="18" charset="0"/>
              </a:rPr>
              <a:t>The scope of this project includes:</a:t>
            </a:r>
          </a:p>
          <a:p>
            <a:pPr algn="just">
              <a:lnSpc>
                <a:spcPct val="150000"/>
              </a:lnSpc>
              <a:buFont typeface="Arial" pitchFamily="34" charset="0"/>
              <a:buChar char="•"/>
            </a:pPr>
            <a:r>
              <a:rPr lang="en-US" sz="2800" dirty="0">
                <a:latin typeface="Times New Roman" pitchFamily="18" charset="0"/>
                <a:cs typeface="Times New Roman" pitchFamily="18" charset="0"/>
              </a:rPr>
              <a:t>Building a web-based application with a user-friendly interface for symptom input.</a:t>
            </a:r>
          </a:p>
          <a:p>
            <a:pPr algn="just">
              <a:lnSpc>
                <a:spcPct val="150000"/>
              </a:lnSpc>
              <a:buFont typeface="Arial" pitchFamily="34" charset="0"/>
              <a:buChar char="•"/>
            </a:pPr>
            <a:r>
              <a:rPr lang="en-US" sz="2800" dirty="0">
                <a:latin typeface="Times New Roman" pitchFamily="18" charset="0"/>
                <a:cs typeface="Times New Roman" pitchFamily="18" charset="0"/>
              </a:rPr>
              <a:t>Implementing a rule-based logic system to match user symptoms to diseases based on a predefined symptom-	disease dataset.</a:t>
            </a:r>
          </a:p>
          <a:p>
            <a:endParaRPr lang="en-US" sz="3200" dirty="0">
              <a:latin typeface="Times New Roman" pitchFamily="18" charset="0"/>
              <a:cs typeface="Times New Roman" pitchFamily="18" charset="0"/>
            </a:endParaRPr>
          </a:p>
          <a:p>
            <a:endParaRPr lang="en-US" sz="3200" dirty="0">
              <a:latin typeface="Times New Roman" pitchFamily="18" charset="0"/>
              <a:cs typeface="Times New Roman" pitchFamily="18" charset="0"/>
            </a:endParaRPr>
          </a:p>
          <a:p>
            <a:endParaRPr lang="en-US" sz="3200" dirty="0">
              <a:latin typeface="Times New Roman" pitchFamily="18" charset="0"/>
              <a:cs typeface="Times New Roman" pitchFamily="18"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AFE67F3-EB06-4EB6-9D13-913951A832A8}" type="datetime3">
              <a:rPr lang="en-US" smtClean="0"/>
              <a:pPr/>
              <a:t>21 September 2024</a:t>
            </a:fld>
            <a:endParaRPr lang="en-US"/>
          </a:p>
        </p:txBody>
      </p:sp>
      <p:sp>
        <p:nvSpPr>
          <p:cNvPr id="3" name="Footer Placeholder 2"/>
          <p:cNvSpPr>
            <a:spLocks noGrp="1"/>
          </p:cNvSpPr>
          <p:nvPr>
            <p:ph type="ftr" sz="quarter" idx="11"/>
          </p:nvPr>
        </p:nvSpPr>
        <p:spPr/>
        <p:txBody>
          <a:bodyPr/>
          <a:lstStyle/>
          <a:p>
            <a:r>
              <a:rPr lang="en-IN" dirty="0"/>
              <a:t>DEPARTMENT OF COMPUTER SCIENCE &amp; ENGINEERING   / AI DRIVEN HEALTH MANAGEMENT</a:t>
            </a:r>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6</a:t>
            </a:fld>
            <a:endParaRPr lang="en-US"/>
          </a:p>
        </p:txBody>
      </p:sp>
      <p:sp>
        <p:nvSpPr>
          <p:cNvPr id="6" name="Rectangle 5"/>
          <p:cNvSpPr/>
          <p:nvPr/>
        </p:nvSpPr>
        <p:spPr>
          <a:xfrm>
            <a:off x="914400" y="1390650"/>
            <a:ext cx="16268700" cy="2600199"/>
          </a:xfrm>
          <a:prstGeom prst="rect">
            <a:avLst/>
          </a:prstGeom>
        </p:spPr>
        <p:txBody>
          <a:bodyPr wrap="square">
            <a:spAutoFit/>
          </a:bodyPr>
          <a:lstStyle/>
          <a:p>
            <a:pPr algn="just">
              <a:lnSpc>
                <a:spcPct val="150000"/>
              </a:lnSpc>
              <a:buFont typeface="Arial" pitchFamily="34" charset="0"/>
              <a:buChar char="•"/>
            </a:pPr>
            <a:r>
              <a:rPr lang="en-US" sz="2800" dirty="0">
                <a:latin typeface="Times New Roman" pitchFamily="18" charset="0"/>
                <a:cs typeface="Times New Roman" pitchFamily="18" charset="0"/>
              </a:rPr>
              <a:t>Storing detailed disease information (cause, treatment, home remedies) in a multilingual database, with each 	disease's information available in multiple languages.</a:t>
            </a:r>
          </a:p>
          <a:p>
            <a:pPr algn="just">
              <a:lnSpc>
                <a:spcPct val="150000"/>
              </a:lnSpc>
              <a:buFont typeface="Arial" pitchFamily="34" charset="0"/>
              <a:buChar char="•"/>
            </a:pPr>
            <a:r>
              <a:rPr lang="en-US" sz="2800" dirty="0">
                <a:latin typeface="Times New Roman" pitchFamily="18" charset="0"/>
                <a:cs typeface="Times New Roman" pitchFamily="18" charset="0"/>
              </a:rPr>
              <a:t>Providing language-switching functionality, allowing users to easily view disease information in their preferred 	language.</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A795D1D-92D1-4DE1-AA82-8B6FB067A55A}" type="datetime3">
              <a:rPr lang="en-US" smtClean="0"/>
              <a:pPr/>
              <a:t>21 September 2024</a:t>
            </a:fld>
            <a:endParaRPr lang="en-US"/>
          </a:p>
        </p:txBody>
      </p:sp>
      <p:sp>
        <p:nvSpPr>
          <p:cNvPr id="3" name="Footer Placeholder 2"/>
          <p:cNvSpPr>
            <a:spLocks noGrp="1"/>
          </p:cNvSpPr>
          <p:nvPr>
            <p:ph type="ftr" sz="quarter" idx="11"/>
          </p:nvPr>
        </p:nvSpPr>
        <p:spPr/>
        <p:txBody>
          <a:bodyPr/>
          <a:lstStyle/>
          <a:p>
            <a:r>
              <a:rPr lang="en-IN" dirty="0"/>
              <a:t>DEPARTMENT OF COMPUTER SCIENCE &amp; ENGINEERING   / AI DRIVEN HEALTH MANAGEMENT</a:t>
            </a:r>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7</a:t>
            </a:fld>
            <a:endParaRPr lang="en-US"/>
          </a:p>
        </p:txBody>
      </p:sp>
      <p:sp>
        <p:nvSpPr>
          <p:cNvPr id="8" name="Rectangle 7"/>
          <p:cNvSpPr/>
          <p:nvPr/>
        </p:nvSpPr>
        <p:spPr>
          <a:xfrm>
            <a:off x="5563955" y="698561"/>
            <a:ext cx="6635343" cy="646331"/>
          </a:xfrm>
          <a:prstGeom prst="rect">
            <a:avLst/>
          </a:prstGeom>
        </p:spPr>
        <p:txBody>
          <a:bodyPr wrap="none">
            <a:spAutoFit/>
          </a:bodyPr>
          <a:lstStyle/>
          <a:p>
            <a:r>
              <a:rPr lang="en-IN" sz="3600" b="1" dirty="0">
                <a:latin typeface="Times New Roman" pitchFamily="18" charset="0"/>
                <a:cs typeface="Times New Roman" pitchFamily="18" charset="0"/>
              </a:rPr>
              <a:t>TIMELINE OF THE PROJECT</a:t>
            </a:r>
            <a:endParaRPr lang="en-IN" sz="3600" dirty="0"/>
          </a:p>
        </p:txBody>
      </p:sp>
      <p:sp>
        <p:nvSpPr>
          <p:cNvPr id="9" name="TextBox 8"/>
          <p:cNvSpPr txBox="1"/>
          <p:nvPr/>
        </p:nvSpPr>
        <p:spPr>
          <a:xfrm>
            <a:off x="4114800" y="8395855"/>
            <a:ext cx="7024255" cy="830997"/>
          </a:xfrm>
          <a:prstGeom prst="rect">
            <a:avLst/>
          </a:prstGeom>
          <a:noFill/>
        </p:spPr>
        <p:txBody>
          <a:bodyPr wrap="square" rtlCol="0">
            <a:spAutoFit/>
          </a:bodyPr>
          <a:lstStyle/>
          <a:p>
            <a:r>
              <a:rPr lang="en-IN" sz="2400" dirty="0"/>
              <a:t>Include as GANTT CHART</a:t>
            </a:r>
          </a:p>
          <a:p>
            <a:r>
              <a:rPr lang="en-IN" sz="2400" dirty="0"/>
              <a:t>Include timeline  from October 2023 to January 2024. </a:t>
            </a:r>
          </a:p>
        </p:txBody>
      </p:sp>
      <p:pic>
        <p:nvPicPr>
          <p:cNvPr id="22530" name="Picture 2" descr="Gantt Chart Example by ProductPlan"/>
          <p:cNvPicPr>
            <a:picLocks noChangeAspect="1" noChangeArrowheads="1"/>
          </p:cNvPicPr>
          <p:nvPr/>
        </p:nvPicPr>
        <p:blipFill>
          <a:blip r:embed="rId3"/>
          <a:srcRect/>
          <a:stretch>
            <a:fillRect/>
          </a:stretch>
        </p:blipFill>
        <p:spPr bwMode="auto">
          <a:xfrm>
            <a:off x="3688483" y="1605768"/>
            <a:ext cx="9341716" cy="6230853"/>
          </a:xfrm>
          <a:prstGeom prst="rect">
            <a:avLst/>
          </a:prstGeom>
          <a:noFill/>
        </p:spPr>
      </p:pic>
      <p:sp>
        <p:nvSpPr>
          <p:cNvPr id="10" name="TextBox 9"/>
          <p:cNvSpPr txBox="1"/>
          <p:nvPr/>
        </p:nvSpPr>
        <p:spPr>
          <a:xfrm>
            <a:off x="893618" y="1787236"/>
            <a:ext cx="4509655" cy="461665"/>
          </a:xfrm>
          <a:prstGeom prst="rect">
            <a:avLst/>
          </a:prstGeom>
          <a:noFill/>
        </p:spPr>
        <p:txBody>
          <a:bodyPr wrap="square" rtlCol="0">
            <a:spAutoFit/>
          </a:bodyPr>
          <a:lstStyle/>
          <a:p>
            <a:r>
              <a:rPr lang="en-IN" sz="2400" dirty="0"/>
              <a:t>Sample Gantt Chart</a:t>
            </a:r>
          </a:p>
        </p:txBody>
      </p:sp>
      <p:pic>
        <p:nvPicPr>
          <p:cNvPr id="11" name="object 4"/>
          <p:cNvPicPr/>
          <p:nvPr/>
        </p:nvPicPr>
        <p:blipFill>
          <a:blip r:embed="rId4" cstate="print"/>
          <a:stretch>
            <a:fillRect/>
          </a:stretch>
        </p:blipFill>
        <p:spPr>
          <a:xfrm>
            <a:off x="893063" y="3048000"/>
            <a:ext cx="16200119" cy="5721096"/>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8A75ACA-41A1-41B3-9318-C46D97320662}" type="datetime3">
              <a:rPr lang="en-US" smtClean="0"/>
              <a:pPr/>
              <a:t>21 September 2024</a:t>
            </a:fld>
            <a:endParaRPr lang="en-US"/>
          </a:p>
        </p:txBody>
      </p:sp>
      <p:sp>
        <p:nvSpPr>
          <p:cNvPr id="3" name="Footer Placeholder 2"/>
          <p:cNvSpPr>
            <a:spLocks noGrp="1"/>
          </p:cNvSpPr>
          <p:nvPr>
            <p:ph type="ftr" sz="quarter" idx="11"/>
          </p:nvPr>
        </p:nvSpPr>
        <p:spPr/>
        <p:txBody>
          <a:bodyPr/>
          <a:lstStyle/>
          <a:p>
            <a:r>
              <a:rPr lang="en-IN" dirty="0"/>
              <a:t>DEPARTMENT OF COMPUTER SCIENCE &amp; ENGINEERING   / AI DRIVEN HEALTH MANAGEMENT</a:t>
            </a:r>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8</a:t>
            </a:fld>
            <a:endParaRPr lang="en-US"/>
          </a:p>
        </p:txBody>
      </p:sp>
      <p:sp>
        <p:nvSpPr>
          <p:cNvPr id="5" name="Rectangle 4"/>
          <p:cNvSpPr/>
          <p:nvPr/>
        </p:nvSpPr>
        <p:spPr>
          <a:xfrm>
            <a:off x="94917" y="-15613"/>
            <a:ext cx="17739300" cy="823752"/>
          </a:xfrm>
          <a:prstGeom prst="rect">
            <a:avLst/>
          </a:prstGeom>
        </p:spPr>
        <p:txBody>
          <a:bodyPr wrap="square">
            <a:spAutoFit/>
          </a:bodyPr>
          <a:lstStyle/>
          <a:p>
            <a:pPr lvl="1" algn="ctr">
              <a:lnSpc>
                <a:spcPct val="150000"/>
              </a:lnSpc>
            </a:pPr>
            <a:r>
              <a:rPr lang="en-IN" sz="3600" b="1" dirty="0">
                <a:latin typeface="Times New Roman" pitchFamily="18" charset="0"/>
                <a:cs typeface="Times New Roman" pitchFamily="18" charset="0"/>
              </a:rPr>
              <a:t>INTRODUCTION</a:t>
            </a:r>
          </a:p>
        </p:txBody>
      </p:sp>
      <p:sp>
        <p:nvSpPr>
          <p:cNvPr id="6" name="Rectangle 5"/>
          <p:cNvSpPr/>
          <p:nvPr/>
        </p:nvSpPr>
        <p:spPr>
          <a:xfrm>
            <a:off x="850745" y="808139"/>
            <a:ext cx="16227644" cy="9063507"/>
          </a:xfrm>
          <a:prstGeom prst="rect">
            <a:avLst/>
          </a:prstGeom>
        </p:spPr>
        <p:txBody>
          <a:bodyPr wrap="square">
            <a:spAutoFit/>
          </a:bodyPr>
          <a:lstStyle/>
          <a:p>
            <a:pPr algn="just">
              <a:lnSpc>
                <a:spcPct val="150000"/>
              </a:lnSpc>
              <a:buFont typeface="Arial" pitchFamily="34" charset="0"/>
              <a:buChar char="•"/>
            </a:pPr>
            <a:r>
              <a:rPr lang="en-US" sz="2800" dirty="0">
                <a:latin typeface="Times New Roman" pitchFamily="18" charset="0"/>
                <a:cs typeface="Times New Roman" pitchFamily="18" charset="0"/>
              </a:rPr>
              <a:t>In today’s digital age, accessibility to reliable and user-friendly healthcare information is more important than 	ever.</a:t>
            </a:r>
          </a:p>
          <a:p>
            <a:pPr algn="just">
              <a:lnSpc>
                <a:spcPct val="150000"/>
              </a:lnSpc>
              <a:buFont typeface="Arial" pitchFamily="34" charset="0"/>
              <a:buChar char="•"/>
            </a:pPr>
            <a:r>
              <a:rPr lang="en-US" sz="2800" dirty="0">
                <a:latin typeface="Times New Roman" pitchFamily="18" charset="0"/>
                <a:cs typeface="Times New Roman" pitchFamily="18" charset="0"/>
              </a:rPr>
              <a:t> A Symptom Checker offers a solution by providing users with an easy way to input their symptoms and receive 	potential disease diagnoses. </a:t>
            </a:r>
          </a:p>
          <a:p>
            <a:pPr algn="just">
              <a:lnSpc>
                <a:spcPct val="150000"/>
              </a:lnSpc>
              <a:buFont typeface="Arial" pitchFamily="34" charset="0"/>
              <a:buChar char="•"/>
            </a:pPr>
            <a:r>
              <a:rPr lang="en-US" sz="2800" dirty="0">
                <a:latin typeface="Times New Roman" pitchFamily="18" charset="0"/>
                <a:cs typeface="Times New Roman" pitchFamily="18" charset="0"/>
              </a:rPr>
              <a:t>The aim of this project is to create a rule-based web application that not only predicts diseases based on 	symptoms but also provides detailed disease information in multiple languages, enhancing its usability for 	non-English speakers. </a:t>
            </a:r>
          </a:p>
          <a:p>
            <a:pPr algn="just">
              <a:lnSpc>
                <a:spcPct val="150000"/>
              </a:lnSpc>
              <a:buFont typeface="Arial" pitchFamily="34" charset="0"/>
              <a:buChar char="•"/>
            </a:pPr>
            <a:r>
              <a:rPr lang="en-US" sz="2800" dirty="0">
                <a:latin typeface="Times New Roman" pitchFamily="18" charset="0"/>
                <a:cs typeface="Times New Roman" pitchFamily="18" charset="0"/>
              </a:rPr>
              <a:t>With the rise in the use of technology in healthcare, such tools can play a crucial role in early disease detection 	and promoting health awareness.</a:t>
            </a:r>
          </a:p>
          <a:p>
            <a:pPr algn="just">
              <a:lnSpc>
                <a:spcPct val="150000"/>
              </a:lnSpc>
              <a:buFont typeface="Arial" pitchFamily="34" charset="0"/>
              <a:buChar char="•"/>
            </a:pPr>
            <a:r>
              <a:rPr lang="en-US" sz="2800" dirty="0">
                <a:latin typeface="Times New Roman" pitchFamily="18" charset="0"/>
                <a:cs typeface="Times New Roman" pitchFamily="18" charset="0"/>
              </a:rPr>
              <a:t>This project addresses the challenge of healthcare accessibility by offering multilingual support, allowing users 	from diverse linguistic backgrounds to access healthcare information.</a:t>
            </a:r>
          </a:p>
          <a:p>
            <a:pPr algn="just">
              <a:lnSpc>
                <a:spcPct val="150000"/>
              </a:lnSpc>
              <a:buFont typeface="Arial" pitchFamily="34" charset="0"/>
              <a:buChar char="•"/>
            </a:pPr>
            <a:r>
              <a:rPr lang="en-US" sz="2800" dirty="0">
                <a:latin typeface="Times New Roman" pitchFamily="18" charset="0"/>
                <a:cs typeface="Times New Roman" pitchFamily="18" charset="0"/>
              </a:rPr>
              <a:t>The system will store detailed disease information such as causes, treatments, and home remedies, which users 	can view in their preferred language at the click of a button.</a:t>
            </a:r>
          </a:p>
          <a:p>
            <a:pPr algn="just">
              <a:lnSpc>
                <a:spcPct val="150000"/>
              </a:lnSpc>
            </a:pPr>
            <a:endParaRPr lang="en-IN" sz="2800" dirty="0">
              <a:latin typeface="Times New Roman" pitchFamily="18" charset="0"/>
              <a:cs typeface="Times New Roman" pitchFamily="18"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27D7B77-A245-4D2F-B7BB-90E26F7279F4}" type="datetime3">
              <a:rPr lang="en-US" smtClean="0"/>
              <a:pPr/>
              <a:t>21 September 2024</a:t>
            </a:fld>
            <a:endParaRPr lang="en-US"/>
          </a:p>
        </p:txBody>
      </p:sp>
      <p:sp>
        <p:nvSpPr>
          <p:cNvPr id="3" name="Footer Placeholder 2"/>
          <p:cNvSpPr>
            <a:spLocks noGrp="1"/>
          </p:cNvSpPr>
          <p:nvPr>
            <p:ph type="ftr" sz="quarter" idx="11"/>
          </p:nvPr>
        </p:nvSpPr>
        <p:spPr/>
        <p:txBody>
          <a:bodyPr/>
          <a:lstStyle/>
          <a:p>
            <a:r>
              <a:rPr lang="en-IN" dirty="0"/>
              <a:t>DEPARTMENT OF COMPUTER SCIENCE &amp; ENGINEERING   / AI DRIVEN HEALTH MANAGEMENT</a:t>
            </a:r>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9</a:t>
            </a:fld>
            <a:endParaRPr lang="en-US"/>
          </a:p>
        </p:txBody>
      </p:sp>
      <p:sp>
        <p:nvSpPr>
          <p:cNvPr id="5" name="Rectangle 4"/>
          <p:cNvSpPr/>
          <p:nvPr/>
        </p:nvSpPr>
        <p:spPr>
          <a:xfrm>
            <a:off x="553667" y="576241"/>
            <a:ext cx="16861497" cy="823752"/>
          </a:xfrm>
          <a:prstGeom prst="rect">
            <a:avLst/>
          </a:prstGeom>
        </p:spPr>
        <p:txBody>
          <a:bodyPr wrap="square">
            <a:spAutoFit/>
          </a:bodyPr>
          <a:lstStyle/>
          <a:p>
            <a:pPr lvl="1" algn="ctr">
              <a:lnSpc>
                <a:spcPct val="150000"/>
              </a:lnSpc>
            </a:pPr>
            <a:r>
              <a:rPr lang="en-IN" sz="3600" b="1" dirty="0">
                <a:latin typeface="Times New Roman" pitchFamily="18" charset="0"/>
                <a:cs typeface="Times New Roman" pitchFamily="18" charset="0"/>
              </a:rPr>
              <a:t>LITERATURE REVIEW</a:t>
            </a:r>
          </a:p>
        </p:txBody>
      </p:sp>
      <p:graphicFrame>
        <p:nvGraphicFramePr>
          <p:cNvPr id="9" name="Table 8"/>
          <p:cNvGraphicFramePr>
            <a:graphicFrameLocks noGrp="1"/>
          </p:cNvGraphicFramePr>
          <p:nvPr/>
        </p:nvGraphicFramePr>
        <p:xfrm>
          <a:off x="800100" y="1638301"/>
          <a:ext cx="16592551" cy="7410449"/>
        </p:xfrm>
        <a:graphic>
          <a:graphicData uri="http://schemas.openxmlformats.org/drawingml/2006/table">
            <a:tbl>
              <a:tblPr firstRow="1" bandRow="1">
                <a:tableStyleId>{5C22544A-7EE6-4342-B048-85BDC9FD1C3A}</a:tableStyleId>
              </a:tblPr>
              <a:tblGrid>
                <a:gridCol w="1286139">
                  <a:extLst>
                    <a:ext uri="{9D8B030D-6E8A-4147-A177-3AD203B41FA5}">
                      <a16:colId xmlns:a16="http://schemas.microsoft.com/office/drawing/2014/main" xmlns="" val="20000"/>
                    </a:ext>
                  </a:extLst>
                </a:gridCol>
                <a:gridCol w="2532235">
                  <a:extLst>
                    <a:ext uri="{9D8B030D-6E8A-4147-A177-3AD203B41FA5}">
                      <a16:colId xmlns:a16="http://schemas.microsoft.com/office/drawing/2014/main" xmlns="" val="20001"/>
                    </a:ext>
                  </a:extLst>
                </a:gridCol>
                <a:gridCol w="3573026">
                  <a:extLst>
                    <a:ext uri="{9D8B030D-6E8A-4147-A177-3AD203B41FA5}">
                      <a16:colId xmlns:a16="http://schemas.microsoft.com/office/drawing/2014/main" xmlns="" val="20002"/>
                    </a:ext>
                  </a:extLst>
                </a:gridCol>
                <a:gridCol w="2933700">
                  <a:extLst>
                    <a:ext uri="{9D8B030D-6E8A-4147-A177-3AD203B41FA5}">
                      <a16:colId xmlns:a16="http://schemas.microsoft.com/office/drawing/2014/main" xmlns="" val="20003"/>
                    </a:ext>
                  </a:extLst>
                </a:gridCol>
                <a:gridCol w="6267451">
                  <a:extLst>
                    <a:ext uri="{9D8B030D-6E8A-4147-A177-3AD203B41FA5}">
                      <a16:colId xmlns:a16="http://schemas.microsoft.com/office/drawing/2014/main" xmlns="" val="20004"/>
                    </a:ext>
                  </a:extLst>
                </a:gridCol>
              </a:tblGrid>
              <a:tr h="1244910">
                <a:tc>
                  <a:txBody>
                    <a:bodyPr/>
                    <a:lstStyle/>
                    <a:p>
                      <a:pPr algn="ctr"/>
                      <a:r>
                        <a:rPr lang="en-IN" sz="3200" dirty="0" err="1"/>
                        <a:t>Sl.No</a:t>
                      </a:r>
                      <a:endParaRPr lang="en-IN" sz="3200" dirty="0"/>
                    </a:p>
                  </a:txBody>
                  <a:tcPr/>
                </a:tc>
                <a:tc>
                  <a:txBody>
                    <a:bodyPr/>
                    <a:lstStyle/>
                    <a:p>
                      <a:pPr algn="ctr"/>
                      <a:r>
                        <a:rPr lang="en-IN" sz="3200" dirty="0"/>
                        <a:t>Author’s Name</a:t>
                      </a:r>
                    </a:p>
                  </a:txBody>
                  <a:tcPr/>
                </a:tc>
                <a:tc>
                  <a:txBody>
                    <a:bodyPr/>
                    <a:lstStyle/>
                    <a:p>
                      <a:pPr algn="ctr"/>
                      <a:r>
                        <a:rPr lang="en-IN" sz="3200" dirty="0"/>
                        <a:t>Paper name and</a:t>
                      </a:r>
                      <a:r>
                        <a:rPr lang="en-IN" sz="3200" baseline="0" dirty="0"/>
                        <a:t> publication details</a:t>
                      </a:r>
                      <a:endParaRPr lang="en-IN" sz="3200" dirty="0"/>
                    </a:p>
                  </a:txBody>
                  <a:tcPr/>
                </a:tc>
                <a:tc>
                  <a:txBody>
                    <a:bodyPr/>
                    <a:lstStyle/>
                    <a:p>
                      <a:pPr algn="ctr"/>
                      <a:r>
                        <a:rPr lang="en-IN" sz="3200" dirty="0"/>
                        <a:t>Year </a:t>
                      </a:r>
                      <a:r>
                        <a:rPr lang="en-IN" sz="3200" baseline="0" dirty="0"/>
                        <a:t> of publication</a:t>
                      </a:r>
                      <a:endParaRPr lang="en-IN" sz="3200" dirty="0"/>
                    </a:p>
                  </a:txBody>
                  <a:tcPr/>
                </a:tc>
                <a:tc>
                  <a:txBody>
                    <a:bodyPr/>
                    <a:lstStyle/>
                    <a:p>
                      <a:pPr algn="ctr"/>
                      <a:r>
                        <a:rPr lang="en-IN" sz="3200" dirty="0"/>
                        <a:t>Main content of the paper</a:t>
                      </a:r>
                    </a:p>
                  </a:txBody>
                  <a:tcPr/>
                </a:tc>
                <a:extLst>
                  <a:ext uri="{0D108BD9-81ED-4DB2-BD59-A6C34878D82A}">
                    <a16:rowId xmlns:a16="http://schemas.microsoft.com/office/drawing/2014/main" xmlns="" val="10000"/>
                  </a:ext>
                </a:extLst>
              </a:tr>
              <a:tr h="6165539">
                <a:tc>
                  <a:txBody>
                    <a:bodyPr/>
                    <a:lstStyle/>
                    <a:p>
                      <a:r>
                        <a:rPr lang="en-IN" dirty="0"/>
                        <a:t>1</a:t>
                      </a:r>
                    </a:p>
                  </a:txBody>
                  <a:tcPr/>
                </a:tc>
                <a:tc>
                  <a:txBody>
                    <a:bodyPr/>
                    <a:lstStyle/>
                    <a:p>
                      <a:r>
                        <a:rPr lang="en-US" sz="2700" b="0" i="0" u="sng" kern="1200" dirty="0">
                          <a:solidFill>
                            <a:schemeClr val="dk1"/>
                          </a:solidFill>
                          <a:latin typeface="+mn-lt"/>
                          <a:ea typeface="+mn-ea"/>
                          <a:cs typeface="+mn-cs"/>
                          <a:hlinkClick r:id="rId2"/>
                        </a:rPr>
                        <a:t>S </a:t>
                      </a:r>
                      <a:r>
                        <a:rPr lang="en-US" sz="2700" b="0" i="0" u="sng" kern="1200" dirty="0" err="1">
                          <a:solidFill>
                            <a:schemeClr val="dk1"/>
                          </a:solidFill>
                          <a:latin typeface="+mn-lt"/>
                          <a:ea typeface="+mn-ea"/>
                          <a:cs typeface="+mn-cs"/>
                          <a:hlinkClick r:id="rId2"/>
                        </a:rPr>
                        <a:t>Aboueid</a:t>
                      </a:r>
                      <a:r>
                        <a:rPr lang="en-US" sz="2700" b="0" i="0" kern="1200" dirty="0">
                          <a:solidFill>
                            <a:schemeClr val="dk1"/>
                          </a:solidFill>
                          <a:latin typeface="+mn-lt"/>
                          <a:ea typeface="+mn-ea"/>
                          <a:cs typeface="+mn-cs"/>
                        </a:rPr>
                        <a:t> </a:t>
                      </a:r>
                      <a:endParaRPr lang="en-IN" dirty="0"/>
                    </a:p>
                  </a:txBody>
                  <a:tcPr/>
                </a:tc>
                <a:tc>
                  <a:txBody>
                    <a:bodyPr/>
                    <a:lstStyle/>
                    <a:p>
                      <a:pPr marL="0" marR="0" indent="0" algn="l" defTabSz="1371600" rtl="0" eaLnBrk="1" fontAlgn="auto" latinLnBrk="0" hangingPunct="1">
                        <a:lnSpc>
                          <a:spcPct val="100000"/>
                        </a:lnSpc>
                        <a:spcBef>
                          <a:spcPts val="0"/>
                        </a:spcBef>
                        <a:spcAft>
                          <a:spcPts val="0"/>
                        </a:spcAft>
                        <a:buClrTx/>
                        <a:buSzTx/>
                        <a:buFontTx/>
                        <a:buNone/>
                        <a:tabLst/>
                        <a:defRPr/>
                      </a:pPr>
                      <a:r>
                        <a:rPr lang="en-US" sz="2700" b="0" i="0" u="none" strike="noStrike" kern="1200" dirty="0">
                          <a:solidFill>
                            <a:schemeClr val="dk1"/>
                          </a:solidFill>
                          <a:latin typeface="+mn-lt"/>
                          <a:ea typeface="+mn-ea"/>
                          <a:cs typeface="+mn-cs"/>
                          <a:hlinkClick r:id="rId3"/>
                        </a:rPr>
                        <a:t>The </a:t>
                      </a:r>
                      <a:r>
                        <a:rPr lang="en-US" sz="2700" b="1" i="0" u="none" strike="noStrike" kern="1200" dirty="0">
                          <a:solidFill>
                            <a:schemeClr val="dk1"/>
                          </a:solidFill>
                          <a:latin typeface="+mn-lt"/>
                          <a:ea typeface="+mn-ea"/>
                          <a:cs typeface="+mn-cs"/>
                          <a:hlinkClick r:id="rId3"/>
                        </a:rPr>
                        <a:t>Use </a:t>
                      </a:r>
                      <a:r>
                        <a:rPr lang="en-US" sz="2700" b="0" i="0" u="none" strike="noStrike" kern="1200" dirty="0">
                          <a:solidFill>
                            <a:schemeClr val="dk1"/>
                          </a:solidFill>
                          <a:latin typeface="+mn-lt"/>
                          <a:ea typeface="+mn-ea"/>
                          <a:cs typeface="+mn-cs"/>
                          <a:hlinkClick r:id="rId3"/>
                        </a:rPr>
                        <a:t>of Artificially Intelligent </a:t>
                      </a:r>
                      <a:r>
                        <a:rPr lang="en-US" sz="2700" b="1" i="0" u="none" strike="noStrike" kern="1200" dirty="0">
                          <a:solidFill>
                            <a:schemeClr val="dk1"/>
                          </a:solidFill>
                          <a:latin typeface="+mn-lt"/>
                          <a:ea typeface="+mn-ea"/>
                          <a:cs typeface="+mn-cs"/>
                          <a:hlinkClick r:id="rId3"/>
                        </a:rPr>
                        <a:t>Symptom checkers by </a:t>
                      </a:r>
                      <a:r>
                        <a:rPr lang="en-US" sz="2700" b="0" i="0" u="none" strike="noStrike" kern="1200" dirty="0">
                          <a:solidFill>
                            <a:schemeClr val="dk1"/>
                          </a:solidFill>
                          <a:latin typeface="+mn-lt"/>
                          <a:ea typeface="+mn-ea"/>
                          <a:cs typeface="+mn-cs"/>
                          <a:hlinkClick r:id="rId3"/>
                        </a:rPr>
                        <a:t>University Students–An Exploratory Sequential Mixed Methods Study</a:t>
                      </a:r>
                      <a:endParaRPr lang="en-US" sz="2700" b="0" i="0" kern="1200" dirty="0">
                        <a:solidFill>
                          <a:schemeClr val="dk1"/>
                        </a:solidFill>
                        <a:latin typeface="+mn-lt"/>
                        <a:ea typeface="+mn-ea"/>
                        <a:cs typeface="+mn-cs"/>
                      </a:endParaRPr>
                    </a:p>
                    <a:p>
                      <a:endParaRPr lang="en-IN" dirty="0"/>
                    </a:p>
                  </a:txBody>
                  <a:tcPr/>
                </a:tc>
                <a:tc>
                  <a:txBody>
                    <a:bodyPr/>
                    <a:lstStyle/>
                    <a:p>
                      <a:r>
                        <a:rPr lang="en-IN" dirty="0"/>
                        <a:t>2021</a:t>
                      </a:r>
                    </a:p>
                  </a:txBody>
                  <a:tcPr/>
                </a:tc>
                <a:tc>
                  <a:txBody>
                    <a:bodyPr/>
                    <a:lstStyle/>
                    <a:p>
                      <a:r>
                        <a:rPr lang="en-US" sz="2700" b="0" i="0" kern="1200" dirty="0">
                          <a:solidFill>
                            <a:schemeClr val="dk1"/>
                          </a:solidFill>
                          <a:latin typeface="+mn-lt"/>
                          <a:ea typeface="+mn-ea"/>
                          <a:cs typeface="+mn-cs"/>
                        </a:rPr>
                        <a:t>Rising healthcare costs, wait times, unnecessary care, and lack of access to a primary care provider, are pressing issues encountered by various health systems and in part, are a result of misinformed patient demand. The literature suggests that one way to economize the healthcare system is to provide patients with reliable tools to inform better decisions on when to seek care. The Internet is often used as a source of health information. University students, a population group considered to be technology savvy, often browse the Internet for health topics and self-diagnosis</a:t>
                      </a:r>
                      <a:endParaRPr lang="en-IN" dirty="0"/>
                    </a:p>
                  </a:txBody>
                  <a:tcPr/>
                </a:tc>
                <a:extLst>
                  <a:ext uri="{0D108BD9-81ED-4DB2-BD59-A6C34878D82A}">
                    <a16:rowId xmlns:a16="http://schemas.microsoft.com/office/drawing/2014/main" xmlns="" val="10001"/>
                  </a:ext>
                </a:extLst>
              </a:tr>
            </a:tbl>
          </a:graphicData>
        </a:graphic>
      </p:graphicFrame>
    </p:spTree>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xmlns="" name="Retrospect" id="{5F128B03-DCCA-4EEB-AB3B-CF2899314A46}" vid="{3F1AAB62-24C6-49D2-8E01-B56FAC9A3DCD}"/>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Retrospect</Template>
  <TotalTime>864</TotalTime>
  <Words>2792</Words>
  <Application>Microsoft Office PowerPoint</Application>
  <PresentationFormat>Custom</PresentationFormat>
  <Paragraphs>400</Paragraphs>
  <Slides>39</Slides>
  <Notes>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39</vt:i4>
      </vt:variant>
    </vt:vector>
  </HeadingPairs>
  <TitlesOfParts>
    <vt:vector size="46" baseType="lpstr">
      <vt:lpstr>Arial</vt:lpstr>
      <vt:lpstr>Times New Roman</vt:lpstr>
      <vt:lpstr>Calibri</vt:lpstr>
      <vt:lpstr>Wingdings</vt:lpstr>
      <vt:lpstr>Courier New</vt:lpstr>
      <vt:lpstr>Calibri Light</vt:lpstr>
      <vt:lpstr>Retrospect</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Sharad</dc:creator>
  <cp:lastModifiedBy>user</cp:lastModifiedBy>
  <cp:revision>47</cp:revision>
  <dcterms:modified xsi:type="dcterms:W3CDTF">2024-09-21T05:23:33Z</dcterms:modified>
</cp:coreProperties>
</file>